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4"/>
  </p:notesMasterIdLst>
  <p:sldIdLst>
    <p:sldId id="261" r:id="rId2"/>
    <p:sldId id="281" r:id="rId3"/>
    <p:sldId id="268" r:id="rId4"/>
    <p:sldId id="270" r:id="rId5"/>
    <p:sldId id="302" r:id="rId6"/>
    <p:sldId id="305" r:id="rId7"/>
    <p:sldId id="301" r:id="rId8"/>
    <p:sldId id="304" r:id="rId9"/>
    <p:sldId id="306" r:id="rId10"/>
    <p:sldId id="273" r:id="rId11"/>
    <p:sldId id="275" r:id="rId12"/>
    <p:sldId id="276" r:id="rId13"/>
    <p:sldId id="279" r:id="rId14"/>
    <p:sldId id="277" r:id="rId15"/>
    <p:sldId id="278" r:id="rId16"/>
    <p:sldId id="280" r:id="rId17"/>
    <p:sldId id="283" r:id="rId18"/>
    <p:sldId id="282" r:id="rId19"/>
    <p:sldId id="284" r:id="rId20"/>
    <p:sldId id="285" r:id="rId21"/>
    <p:sldId id="286" r:id="rId22"/>
    <p:sldId id="287" r:id="rId23"/>
    <p:sldId id="292" r:id="rId24"/>
    <p:sldId id="293" r:id="rId25"/>
    <p:sldId id="295" r:id="rId26"/>
    <p:sldId id="296" r:id="rId27"/>
    <p:sldId id="297" r:id="rId28"/>
    <p:sldId id="298" r:id="rId29"/>
    <p:sldId id="299" r:id="rId30"/>
    <p:sldId id="308" r:id="rId31"/>
    <p:sldId id="300" r:id="rId32"/>
    <p:sldId id="307" r:id="rId33"/>
  </p:sldIdLst>
  <p:sldSz cx="12192000" cy="6858000"/>
  <p:notesSz cx="6858000" cy="9144000"/>
  <p:embeddedFontLst>
    <p:embeddedFont>
      <p:font typeface="Poppins" panose="00000500000000000000"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0" roundtripDataSignature="AMtx7mjOmBtk5DbvnkierGKxpb4ZbKw0W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D055785-85DD-4AD8-BFAC-0F29002D585D}" v="387" dt="2025-11-28T14:23:06.8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990" autoAdjust="0"/>
    <p:restoredTop sz="94903" autoAdjust="0"/>
  </p:normalViewPr>
  <p:slideViewPr>
    <p:cSldViewPr snapToGrid="0">
      <p:cViewPr varScale="1">
        <p:scale>
          <a:sx n="105" d="100"/>
          <a:sy n="105" d="100"/>
        </p:scale>
        <p:origin x="60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customschemas.google.com/relationships/presentationmetadata" Target="metadata"/><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png>
</file>

<file path=ppt/media/image21.jpeg>
</file>

<file path=ppt/media/image22.png>
</file>

<file path=ppt/media/image23.png>
</file>

<file path=ppt/media/image24.png>
</file>

<file path=ppt/media/image25.png>
</file>

<file path=ppt/media/image26.jpeg>
</file>

<file path=ppt/media/image27.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a:extLst>
            <a:ext uri="{FF2B5EF4-FFF2-40B4-BE49-F238E27FC236}">
              <a16:creationId xmlns:a16="http://schemas.microsoft.com/office/drawing/2014/main" id="{28E3EEEE-5A37-30B8-1848-847E5AD6DADD}"/>
            </a:ext>
          </a:extLst>
        </p:cNvPr>
        <p:cNvGrpSpPr/>
        <p:nvPr/>
      </p:nvGrpSpPr>
      <p:grpSpPr>
        <a:xfrm>
          <a:off x="0" y="0"/>
          <a:ext cx="0" cy="0"/>
          <a:chOff x="0" y="0"/>
          <a:chExt cx="0" cy="0"/>
        </a:xfrm>
      </p:grpSpPr>
      <p:sp>
        <p:nvSpPr>
          <p:cNvPr id="211" name="Google Shape;211;p11:notes">
            <a:extLst>
              <a:ext uri="{FF2B5EF4-FFF2-40B4-BE49-F238E27FC236}">
                <a16:creationId xmlns:a16="http://schemas.microsoft.com/office/drawing/2014/main" id="{BA7881A0-4156-1560-C20E-0A2952A1E1EE}"/>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2" name="Google Shape;212;p11:notes">
            <a:extLst>
              <a:ext uri="{FF2B5EF4-FFF2-40B4-BE49-F238E27FC236}">
                <a16:creationId xmlns:a16="http://schemas.microsoft.com/office/drawing/2014/main" id="{231CC71F-6E83-17CE-1464-55A86055C2A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41325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1771281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a:extLst>
            <a:ext uri="{FF2B5EF4-FFF2-40B4-BE49-F238E27FC236}">
              <a16:creationId xmlns:a16="http://schemas.microsoft.com/office/drawing/2014/main" id="{6F98489C-E347-26CC-820A-EAEAA45F4EBD}"/>
            </a:ext>
          </a:extLst>
        </p:cNvPr>
        <p:cNvGrpSpPr/>
        <p:nvPr/>
      </p:nvGrpSpPr>
      <p:grpSpPr>
        <a:xfrm>
          <a:off x="0" y="0"/>
          <a:ext cx="0" cy="0"/>
          <a:chOff x="0" y="0"/>
          <a:chExt cx="0" cy="0"/>
        </a:xfrm>
      </p:grpSpPr>
      <p:sp>
        <p:nvSpPr>
          <p:cNvPr id="220" name="Google Shape;220;p12:notes">
            <a:extLst>
              <a:ext uri="{FF2B5EF4-FFF2-40B4-BE49-F238E27FC236}">
                <a16:creationId xmlns:a16="http://schemas.microsoft.com/office/drawing/2014/main" id="{5AB6AFEF-D6A7-F178-2CF9-8070681AA0E0}"/>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21" name="Google Shape;221;p12:notes">
            <a:extLst>
              <a:ext uri="{FF2B5EF4-FFF2-40B4-BE49-F238E27FC236}">
                <a16:creationId xmlns:a16="http://schemas.microsoft.com/office/drawing/2014/main" id="{0E82D0C7-3BCF-6162-F6AE-6D90116C3C1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946335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a:extLst>
            <a:ext uri="{FF2B5EF4-FFF2-40B4-BE49-F238E27FC236}">
              <a16:creationId xmlns:a16="http://schemas.microsoft.com/office/drawing/2014/main" id="{0B16F685-D790-75B9-29D3-7D512368CDCD}"/>
            </a:ext>
          </a:extLst>
        </p:cNvPr>
        <p:cNvGrpSpPr/>
        <p:nvPr/>
      </p:nvGrpSpPr>
      <p:grpSpPr>
        <a:xfrm>
          <a:off x="0" y="0"/>
          <a:ext cx="0" cy="0"/>
          <a:chOff x="0" y="0"/>
          <a:chExt cx="0" cy="0"/>
        </a:xfrm>
      </p:grpSpPr>
      <p:sp>
        <p:nvSpPr>
          <p:cNvPr id="220" name="Google Shape;220;p12:notes">
            <a:extLst>
              <a:ext uri="{FF2B5EF4-FFF2-40B4-BE49-F238E27FC236}">
                <a16:creationId xmlns:a16="http://schemas.microsoft.com/office/drawing/2014/main" id="{8C395710-3957-CD11-ADD3-98539A08456E}"/>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1" name="Google Shape;221;p12:notes">
            <a:extLst>
              <a:ext uri="{FF2B5EF4-FFF2-40B4-BE49-F238E27FC236}">
                <a16:creationId xmlns:a16="http://schemas.microsoft.com/office/drawing/2014/main" id="{590DFF75-F70C-11D8-121B-09F16C3C966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624873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a:extLst>
            <a:ext uri="{FF2B5EF4-FFF2-40B4-BE49-F238E27FC236}">
              <a16:creationId xmlns:a16="http://schemas.microsoft.com/office/drawing/2014/main" id="{39DBE40F-02D2-153E-2DB2-FE8D2E6B203F}"/>
            </a:ext>
          </a:extLst>
        </p:cNvPr>
        <p:cNvGrpSpPr/>
        <p:nvPr/>
      </p:nvGrpSpPr>
      <p:grpSpPr>
        <a:xfrm>
          <a:off x="0" y="0"/>
          <a:ext cx="0" cy="0"/>
          <a:chOff x="0" y="0"/>
          <a:chExt cx="0" cy="0"/>
        </a:xfrm>
      </p:grpSpPr>
      <p:sp>
        <p:nvSpPr>
          <p:cNvPr id="220" name="Google Shape;220;p12:notes">
            <a:extLst>
              <a:ext uri="{FF2B5EF4-FFF2-40B4-BE49-F238E27FC236}">
                <a16:creationId xmlns:a16="http://schemas.microsoft.com/office/drawing/2014/main" id="{0766C05A-B3ED-37C0-DEAE-8B700101F1D2}"/>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1" name="Google Shape;221;p12:notes">
            <a:extLst>
              <a:ext uri="{FF2B5EF4-FFF2-40B4-BE49-F238E27FC236}">
                <a16:creationId xmlns:a16="http://schemas.microsoft.com/office/drawing/2014/main" id="{6A21C8B5-6547-6315-0D16-787671DB5AC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806536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a:extLst>
            <a:ext uri="{FF2B5EF4-FFF2-40B4-BE49-F238E27FC236}">
              <a16:creationId xmlns:a16="http://schemas.microsoft.com/office/drawing/2014/main" id="{E0920BD2-82CB-10C6-BB34-623DA0251949}"/>
            </a:ext>
          </a:extLst>
        </p:cNvPr>
        <p:cNvGrpSpPr/>
        <p:nvPr/>
      </p:nvGrpSpPr>
      <p:grpSpPr>
        <a:xfrm>
          <a:off x="0" y="0"/>
          <a:ext cx="0" cy="0"/>
          <a:chOff x="0" y="0"/>
          <a:chExt cx="0" cy="0"/>
        </a:xfrm>
      </p:grpSpPr>
      <p:sp>
        <p:nvSpPr>
          <p:cNvPr id="211" name="Google Shape;211;p11:notes">
            <a:extLst>
              <a:ext uri="{FF2B5EF4-FFF2-40B4-BE49-F238E27FC236}">
                <a16:creationId xmlns:a16="http://schemas.microsoft.com/office/drawing/2014/main" id="{9A03D044-4840-C6DE-E10C-51228B16D7D1}"/>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2" name="Google Shape;212;p11:notes">
            <a:extLst>
              <a:ext uri="{FF2B5EF4-FFF2-40B4-BE49-F238E27FC236}">
                <a16:creationId xmlns:a16="http://schemas.microsoft.com/office/drawing/2014/main" id="{7696AE5C-52D3-889A-1662-7A7A3F5CCBA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2700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934135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a:extLst>
            <a:ext uri="{FF2B5EF4-FFF2-40B4-BE49-F238E27FC236}">
              <a16:creationId xmlns:a16="http://schemas.microsoft.com/office/drawing/2014/main" id="{C90AA78C-E0FC-644E-EF3B-9BD45FD39D41}"/>
            </a:ext>
          </a:extLst>
        </p:cNvPr>
        <p:cNvGrpSpPr/>
        <p:nvPr/>
      </p:nvGrpSpPr>
      <p:grpSpPr>
        <a:xfrm>
          <a:off x="0" y="0"/>
          <a:ext cx="0" cy="0"/>
          <a:chOff x="0" y="0"/>
          <a:chExt cx="0" cy="0"/>
        </a:xfrm>
      </p:grpSpPr>
      <p:sp>
        <p:nvSpPr>
          <p:cNvPr id="211" name="Google Shape;211;p11:notes">
            <a:extLst>
              <a:ext uri="{FF2B5EF4-FFF2-40B4-BE49-F238E27FC236}">
                <a16:creationId xmlns:a16="http://schemas.microsoft.com/office/drawing/2014/main" id="{640D5952-785E-547D-C03D-13B9EBFFB0EF}"/>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2" name="Google Shape;212;p11:notes">
            <a:extLst>
              <a:ext uri="{FF2B5EF4-FFF2-40B4-BE49-F238E27FC236}">
                <a16:creationId xmlns:a16="http://schemas.microsoft.com/office/drawing/2014/main" id="{76DBD143-9E0D-7D2D-9071-EFA46BD0433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604268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a:extLst>
            <a:ext uri="{FF2B5EF4-FFF2-40B4-BE49-F238E27FC236}">
              <a16:creationId xmlns:a16="http://schemas.microsoft.com/office/drawing/2014/main" id="{F439BAA0-A529-566D-4EB0-496F1D97F48E}"/>
            </a:ext>
          </a:extLst>
        </p:cNvPr>
        <p:cNvGrpSpPr/>
        <p:nvPr/>
      </p:nvGrpSpPr>
      <p:grpSpPr>
        <a:xfrm>
          <a:off x="0" y="0"/>
          <a:ext cx="0" cy="0"/>
          <a:chOff x="0" y="0"/>
          <a:chExt cx="0" cy="0"/>
        </a:xfrm>
      </p:grpSpPr>
      <p:sp>
        <p:nvSpPr>
          <p:cNvPr id="220" name="Google Shape;220;p12:notes">
            <a:extLst>
              <a:ext uri="{FF2B5EF4-FFF2-40B4-BE49-F238E27FC236}">
                <a16:creationId xmlns:a16="http://schemas.microsoft.com/office/drawing/2014/main" id="{0E17C461-37D9-75A0-3B2A-471F905D5CB2}"/>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1" name="Google Shape;221;p12:notes">
            <a:extLst>
              <a:ext uri="{FF2B5EF4-FFF2-40B4-BE49-F238E27FC236}">
                <a16:creationId xmlns:a16="http://schemas.microsoft.com/office/drawing/2014/main" id="{25E89218-08F5-C2AE-3E6D-7D315C8BD780}"/>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132441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a:extLst>
            <a:ext uri="{FF2B5EF4-FFF2-40B4-BE49-F238E27FC236}">
              <a16:creationId xmlns:a16="http://schemas.microsoft.com/office/drawing/2014/main" id="{01BC4ED5-D06A-1428-4CC6-018941643224}"/>
            </a:ext>
          </a:extLst>
        </p:cNvPr>
        <p:cNvGrpSpPr/>
        <p:nvPr/>
      </p:nvGrpSpPr>
      <p:grpSpPr>
        <a:xfrm>
          <a:off x="0" y="0"/>
          <a:ext cx="0" cy="0"/>
          <a:chOff x="0" y="0"/>
          <a:chExt cx="0" cy="0"/>
        </a:xfrm>
      </p:grpSpPr>
      <p:sp>
        <p:nvSpPr>
          <p:cNvPr id="211" name="Google Shape;211;p11:notes">
            <a:extLst>
              <a:ext uri="{FF2B5EF4-FFF2-40B4-BE49-F238E27FC236}">
                <a16:creationId xmlns:a16="http://schemas.microsoft.com/office/drawing/2014/main" id="{0F4659D0-AB5C-8721-E1FF-3BE608E699A3}"/>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2" name="Google Shape;212;p11:notes">
            <a:extLst>
              <a:ext uri="{FF2B5EF4-FFF2-40B4-BE49-F238E27FC236}">
                <a16:creationId xmlns:a16="http://schemas.microsoft.com/office/drawing/2014/main" id="{42FACBDD-C8CA-E7D0-707B-49BBF9EB823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147899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a:extLst>
            <a:ext uri="{FF2B5EF4-FFF2-40B4-BE49-F238E27FC236}">
              <a16:creationId xmlns:a16="http://schemas.microsoft.com/office/drawing/2014/main" id="{EC5C9B90-41AB-B8E0-A8B9-6B58B668BF6E}"/>
            </a:ext>
          </a:extLst>
        </p:cNvPr>
        <p:cNvGrpSpPr/>
        <p:nvPr/>
      </p:nvGrpSpPr>
      <p:grpSpPr>
        <a:xfrm>
          <a:off x="0" y="0"/>
          <a:ext cx="0" cy="0"/>
          <a:chOff x="0" y="0"/>
          <a:chExt cx="0" cy="0"/>
        </a:xfrm>
      </p:grpSpPr>
      <p:sp>
        <p:nvSpPr>
          <p:cNvPr id="211" name="Google Shape;211;p11:notes">
            <a:extLst>
              <a:ext uri="{FF2B5EF4-FFF2-40B4-BE49-F238E27FC236}">
                <a16:creationId xmlns:a16="http://schemas.microsoft.com/office/drawing/2014/main" id="{17A613F5-D77A-5CC5-42C4-978D2A992D81}"/>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12" name="Google Shape;212;p11:notes">
            <a:extLst>
              <a:ext uri="{FF2B5EF4-FFF2-40B4-BE49-F238E27FC236}">
                <a16:creationId xmlns:a16="http://schemas.microsoft.com/office/drawing/2014/main" id="{158C733F-97A3-1863-CE6E-90DC1E2441B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786253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a:extLst>
            <a:ext uri="{FF2B5EF4-FFF2-40B4-BE49-F238E27FC236}">
              <a16:creationId xmlns:a16="http://schemas.microsoft.com/office/drawing/2014/main" id="{42BD1F5D-9597-7287-6E4B-5E8A0D3FA3D5}"/>
            </a:ext>
          </a:extLst>
        </p:cNvPr>
        <p:cNvGrpSpPr/>
        <p:nvPr/>
      </p:nvGrpSpPr>
      <p:grpSpPr>
        <a:xfrm>
          <a:off x="0" y="0"/>
          <a:ext cx="0" cy="0"/>
          <a:chOff x="0" y="0"/>
          <a:chExt cx="0" cy="0"/>
        </a:xfrm>
      </p:grpSpPr>
      <p:sp>
        <p:nvSpPr>
          <p:cNvPr id="211" name="Google Shape;211;p11:notes">
            <a:extLst>
              <a:ext uri="{FF2B5EF4-FFF2-40B4-BE49-F238E27FC236}">
                <a16:creationId xmlns:a16="http://schemas.microsoft.com/office/drawing/2014/main" id="{9C534070-D678-33FA-1B4C-536F0663056F}"/>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12" name="Google Shape;212;p11:notes">
            <a:extLst>
              <a:ext uri="{FF2B5EF4-FFF2-40B4-BE49-F238E27FC236}">
                <a16:creationId xmlns:a16="http://schemas.microsoft.com/office/drawing/2014/main" id="{C51F8C60-D6B8-0379-6C7F-28CF77EF2F6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357212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a:extLst>
            <a:ext uri="{FF2B5EF4-FFF2-40B4-BE49-F238E27FC236}">
              <a16:creationId xmlns:a16="http://schemas.microsoft.com/office/drawing/2014/main" id="{CCB922A4-8707-ABF4-6583-6FBEEF2C6507}"/>
            </a:ext>
          </a:extLst>
        </p:cNvPr>
        <p:cNvGrpSpPr/>
        <p:nvPr/>
      </p:nvGrpSpPr>
      <p:grpSpPr>
        <a:xfrm>
          <a:off x="0" y="0"/>
          <a:ext cx="0" cy="0"/>
          <a:chOff x="0" y="0"/>
          <a:chExt cx="0" cy="0"/>
        </a:xfrm>
      </p:grpSpPr>
      <p:sp>
        <p:nvSpPr>
          <p:cNvPr id="211" name="Google Shape;211;p11:notes">
            <a:extLst>
              <a:ext uri="{FF2B5EF4-FFF2-40B4-BE49-F238E27FC236}">
                <a16:creationId xmlns:a16="http://schemas.microsoft.com/office/drawing/2014/main" id="{74A0BB15-CD29-3734-0C13-203BCE989929}"/>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2" name="Google Shape;212;p11:notes">
            <a:extLst>
              <a:ext uri="{FF2B5EF4-FFF2-40B4-BE49-F238E27FC236}">
                <a16:creationId xmlns:a16="http://schemas.microsoft.com/office/drawing/2014/main" id="{410EE09E-F50F-8D5B-86F6-E98C9F34C78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582111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a:extLst>
            <a:ext uri="{FF2B5EF4-FFF2-40B4-BE49-F238E27FC236}">
              <a16:creationId xmlns:a16="http://schemas.microsoft.com/office/drawing/2014/main" id="{6AFD9A5B-7719-9AAC-3FE1-BFE85AA9D11E}"/>
            </a:ext>
          </a:extLst>
        </p:cNvPr>
        <p:cNvGrpSpPr/>
        <p:nvPr/>
      </p:nvGrpSpPr>
      <p:grpSpPr>
        <a:xfrm>
          <a:off x="0" y="0"/>
          <a:ext cx="0" cy="0"/>
          <a:chOff x="0" y="0"/>
          <a:chExt cx="0" cy="0"/>
        </a:xfrm>
      </p:grpSpPr>
      <p:sp>
        <p:nvSpPr>
          <p:cNvPr id="220" name="Google Shape;220;p12:notes">
            <a:extLst>
              <a:ext uri="{FF2B5EF4-FFF2-40B4-BE49-F238E27FC236}">
                <a16:creationId xmlns:a16="http://schemas.microsoft.com/office/drawing/2014/main" id="{3450C5C4-3EC8-7B03-4200-27CFE0AE518E}"/>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21" name="Google Shape;221;p12:notes">
            <a:extLst>
              <a:ext uri="{FF2B5EF4-FFF2-40B4-BE49-F238E27FC236}">
                <a16:creationId xmlns:a16="http://schemas.microsoft.com/office/drawing/2014/main" id="{651ED5D1-DB05-D08A-C5A6-C83D2D6FF08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892918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0"/>
        <p:cNvGrpSpPr/>
        <p:nvPr/>
      </p:nvGrpSpPr>
      <p:grpSpPr>
        <a:xfrm>
          <a:off x="0" y="0"/>
          <a:ext cx="0" cy="0"/>
          <a:chOff x="0" y="0"/>
          <a:chExt cx="0" cy="0"/>
        </a:xfrm>
      </p:grpSpPr>
      <p:sp>
        <p:nvSpPr>
          <p:cNvPr id="21" name="Google Shape;21;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14"/>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90"/>
        <p:cNvGrpSpPr/>
        <p:nvPr/>
      </p:nvGrpSpPr>
      <p:grpSpPr>
        <a:xfrm>
          <a:off x="0" y="0"/>
          <a:ext cx="0" cy="0"/>
          <a:chOff x="0" y="0"/>
          <a:chExt cx="0" cy="0"/>
        </a:xfrm>
      </p:grpSpPr>
      <p:sp>
        <p:nvSpPr>
          <p:cNvPr id="91" name="Google Shape;91;p24"/>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24"/>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24"/>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96"/>
        <p:cNvGrpSpPr/>
        <p:nvPr/>
      </p:nvGrpSpPr>
      <p:grpSpPr>
        <a:xfrm>
          <a:off x="0" y="0"/>
          <a:ext cx="0" cy="0"/>
          <a:chOff x="0" y="0"/>
          <a:chExt cx="0" cy="0"/>
        </a:xfrm>
      </p:grpSpPr>
      <p:sp>
        <p:nvSpPr>
          <p:cNvPr id="97" name="Google Shape;97;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8" name="Google Shape;98;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25"/>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 name="Google Shape;100;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
        <p:cNvGrpSpPr/>
        <p:nvPr/>
      </p:nvGrpSpPr>
      <p:grpSpPr>
        <a:xfrm>
          <a:off x="0" y="0"/>
          <a:ext cx="0" cy="0"/>
          <a:chOff x="0" y="0"/>
          <a:chExt cx="0" cy="0"/>
        </a:xfrm>
      </p:grpSpPr>
      <p:sp>
        <p:nvSpPr>
          <p:cNvPr id="25" name="Google Shape;25;p1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1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7" name="Google Shape;27;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15"/>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5"/>
        <p:cNvGrpSpPr/>
        <p:nvPr/>
      </p:nvGrpSpPr>
      <p:grpSpPr>
        <a:xfrm>
          <a:off x="0" y="0"/>
          <a:ext cx="0" cy="0"/>
          <a:chOff x="0" y="0"/>
          <a:chExt cx="0" cy="0"/>
        </a:xfrm>
      </p:grpSpPr>
      <p:sp>
        <p:nvSpPr>
          <p:cNvPr id="36" name="Google Shape;36;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1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 name="Google Shape;38;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7"/>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40" name="Google Shape;40;p17"/>
          <p:cNvPicPr preferRelativeResize="0"/>
          <p:nvPr/>
        </p:nvPicPr>
        <p:blipFill rotWithShape="1">
          <a:blip r:embed="rId2">
            <a:alphaModFix/>
          </a:blip>
          <a:srcRect/>
          <a:stretch/>
        </p:blipFill>
        <p:spPr>
          <a:xfrm>
            <a:off x="10711512" y="330213"/>
            <a:ext cx="1284576" cy="637759"/>
          </a:xfrm>
          <a:prstGeom prst="rect">
            <a:avLst/>
          </a:prstGeom>
          <a:noFill/>
          <a:ln>
            <a:noFill/>
          </a:ln>
        </p:spPr>
      </p:pic>
      <p:pic>
        <p:nvPicPr>
          <p:cNvPr id="41" name="Google Shape;41;p17"/>
          <p:cNvPicPr preferRelativeResize="0"/>
          <p:nvPr/>
        </p:nvPicPr>
        <p:blipFill rotWithShape="1">
          <a:blip r:embed="rId3">
            <a:alphaModFix/>
          </a:blip>
          <a:srcRect/>
          <a:stretch/>
        </p:blipFill>
        <p:spPr>
          <a:xfrm>
            <a:off x="93317" y="0"/>
            <a:ext cx="1489765" cy="1386637"/>
          </a:xfrm>
          <a:prstGeom prst="rect">
            <a:avLst/>
          </a:prstGeom>
          <a:noFill/>
          <a:ln>
            <a:noFill/>
          </a:ln>
        </p:spPr>
      </p:pic>
      <p:sp>
        <p:nvSpPr>
          <p:cNvPr id="42" name="Google Shape;42;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pic>
        <p:nvPicPr>
          <p:cNvPr id="44" name="Google Shape;44;p18"/>
          <p:cNvPicPr preferRelativeResize="0"/>
          <p:nvPr/>
        </p:nvPicPr>
        <p:blipFill rotWithShape="1">
          <a:blip r:embed="rId2">
            <a:alphaModFix/>
          </a:blip>
          <a:srcRect/>
          <a:stretch/>
        </p:blipFill>
        <p:spPr>
          <a:xfrm>
            <a:off x="-6350" y="0"/>
            <a:ext cx="12192000" cy="6858000"/>
          </a:xfrm>
          <a:prstGeom prst="rect">
            <a:avLst/>
          </a:prstGeom>
          <a:noFill/>
          <a:ln>
            <a:noFill/>
          </a:ln>
        </p:spPr>
      </p:pic>
      <p:pic>
        <p:nvPicPr>
          <p:cNvPr id="45" name="Google Shape;45;p18"/>
          <p:cNvPicPr preferRelativeResize="0"/>
          <p:nvPr/>
        </p:nvPicPr>
        <p:blipFill rotWithShape="1">
          <a:blip r:embed="rId3">
            <a:alphaModFix/>
          </a:blip>
          <a:srcRect/>
          <a:stretch/>
        </p:blipFill>
        <p:spPr>
          <a:xfrm>
            <a:off x="10711512" y="330213"/>
            <a:ext cx="1284576" cy="637759"/>
          </a:xfrm>
          <a:prstGeom prst="rect">
            <a:avLst/>
          </a:prstGeom>
          <a:noFill/>
          <a:ln>
            <a:noFill/>
          </a:ln>
        </p:spPr>
      </p:pic>
      <p:sp>
        <p:nvSpPr>
          <p:cNvPr id="46" name="Google Shape;46;p18"/>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8"/>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8" name="Google Shape;48;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18"/>
          <p:cNvSpPr/>
          <p:nvPr/>
        </p:nvSpPr>
        <p:spPr>
          <a:xfrm>
            <a:off x="838200" y="6338919"/>
            <a:ext cx="2743200" cy="382556"/>
          </a:xfrm>
          <a:custGeom>
            <a:avLst/>
            <a:gdLst/>
            <a:ahLst/>
            <a:cxnLst/>
            <a:rect l="l" t="t" r="r" b="b"/>
            <a:pathLst>
              <a:path w="1026026" h="189485" extrusionOk="0">
                <a:moveTo>
                  <a:pt x="0" y="0"/>
                </a:moveTo>
                <a:lnTo>
                  <a:pt x="1026026" y="0"/>
                </a:lnTo>
                <a:lnTo>
                  <a:pt x="1026026" y="189485"/>
                </a:lnTo>
                <a:lnTo>
                  <a:pt x="0" y="189485"/>
                </a:lnTo>
                <a:close/>
              </a:path>
            </a:pathLst>
          </a:custGeom>
          <a:solidFill>
            <a:srgbClr val="1869A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0" name="Google Shape;50;p18"/>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51" name="Google Shape;51;p18"/>
          <p:cNvPicPr preferRelativeResize="0"/>
          <p:nvPr/>
        </p:nvPicPr>
        <p:blipFill rotWithShape="1">
          <a:blip r:embed="rId4">
            <a:alphaModFix/>
          </a:blip>
          <a:srcRect/>
          <a:stretch/>
        </p:blipFill>
        <p:spPr>
          <a:xfrm>
            <a:off x="93317" y="0"/>
            <a:ext cx="1489765" cy="1386637"/>
          </a:xfrm>
          <a:prstGeom prst="rect">
            <a:avLst/>
          </a:prstGeom>
          <a:noFill/>
          <a:ln>
            <a:noFill/>
          </a:ln>
        </p:spPr>
      </p:pic>
      <p:sp>
        <p:nvSpPr>
          <p:cNvPr id="52" name="Google Shape;52;p18"/>
          <p:cNvSpPr/>
          <p:nvPr/>
        </p:nvSpPr>
        <p:spPr>
          <a:xfrm>
            <a:off x="10933155" y="6344015"/>
            <a:ext cx="466090" cy="431923"/>
          </a:xfrm>
          <a:custGeom>
            <a:avLst/>
            <a:gdLst/>
            <a:ahLst/>
            <a:cxnLst/>
            <a:rect l="l" t="t" r="r" b="b"/>
            <a:pathLst>
              <a:path w="1026026" h="189485" extrusionOk="0">
                <a:moveTo>
                  <a:pt x="0" y="0"/>
                </a:moveTo>
                <a:lnTo>
                  <a:pt x="1026026" y="0"/>
                </a:lnTo>
                <a:lnTo>
                  <a:pt x="1026026" y="189485"/>
                </a:lnTo>
                <a:lnTo>
                  <a:pt x="0" y="189485"/>
                </a:lnTo>
                <a:close/>
              </a:path>
            </a:pathLst>
          </a:custGeom>
          <a:solidFill>
            <a:srgbClr val="1869A6"/>
          </a:solidFill>
          <a:ln>
            <a:noFill/>
          </a:ln>
        </p:spPr>
        <p:txBody>
          <a:bodyPr/>
          <a:lstStyle/>
          <a:p>
            <a:endParaRPr lang="en-US"/>
          </a:p>
        </p:txBody>
      </p:sp>
      <p:sp>
        <p:nvSpPr>
          <p:cNvPr id="53" name="Google Shape;53;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4"/>
        <p:cNvGrpSpPr/>
        <p:nvPr/>
      </p:nvGrpSpPr>
      <p:grpSpPr>
        <a:xfrm>
          <a:off x="0" y="0"/>
          <a:ext cx="0" cy="0"/>
          <a:chOff x="0" y="0"/>
          <a:chExt cx="0" cy="0"/>
        </a:xfrm>
      </p:grpSpPr>
      <p:sp>
        <p:nvSpPr>
          <p:cNvPr id="55" name="Google Shape;55;p1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9"/>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7" name="Google Shape;57;p19"/>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8" name="Google Shape;58;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9"/>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61"/>
        <p:cNvGrpSpPr/>
        <p:nvPr/>
      </p:nvGrpSpPr>
      <p:grpSpPr>
        <a:xfrm>
          <a:off x="0" y="0"/>
          <a:ext cx="0" cy="0"/>
          <a:chOff x="0" y="0"/>
          <a:chExt cx="0" cy="0"/>
        </a:xfrm>
      </p:grpSpPr>
      <p:sp>
        <p:nvSpPr>
          <p:cNvPr id="62" name="Google Shape;62;p20"/>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20"/>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4" name="Google Shape;64;p20"/>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5" name="Google Shape;65;p20"/>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6" name="Google Shape;66;p20"/>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7" name="Google Shape;67;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20"/>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0"/>
        <p:cNvGrpSpPr/>
        <p:nvPr/>
      </p:nvGrpSpPr>
      <p:grpSpPr>
        <a:xfrm>
          <a:off x="0" y="0"/>
          <a:ext cx="0" cy="0"/>
          <a:chOff x="0" y="0"/>
          <a:chExt cx="0" cy="0"/>
        </a:xfrm>
      </p:grpSpPr>
      <p:sp>
        <p:nvSpPr>
          <p:cNvPr id="71" name="Google Shape;71;p2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21"/>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3" name="Google Shape;73;p21"/>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4" name="Google Shape;74;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21"/>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7"/>
        <p:cNvGrpSpPr/>
        <p:nvPr/>
      </p:nvGrpSpPr>
      <p:grpSpPr>
        <a:xfrm>
          <a:off x="0" y="0"/>
          <a:ext cx="0" cy="0"/>
          <a:chOff x="0" y="0"/>
          <a:chExt cx="0" cy="0"/>
        </a:xfrm>
      </p:grpSpPr>
      <p:sp>
        <p:nvSpPr>
          <p:cNvPr id="78" name="Google Shape;78;p2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9" name="Google Shape;79;p22"/>
          <p:cNvSpPr>
            <a:spLocks noGrp="1"/>
          </p:cNvSpPr>
          <p:nvPr>
            <p:ph type="pic" idx="2"/>
          </p:nvPr>
        </p:nvSpPr>
        <p:spPr>
          <a:xfrm>
            <a:off x="5183188" y="987425"/>
            <a:ext cx="6172200" cy="4873625"/>
          </a:xfrm>
          <a:prstGeom prst="rect">
            <a:avLst/>
          </a:prstGeom>
          <a:noFill/>
          <a:ln>
            <a:noFill/>
          </a:ln>
        </p:spPr>
      </p:sp>
      <p:sp>
        <p:nvSpPr>
          <p:cNvPr id="80" name="Google Shape;80;p22"/>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1" name="Google Shape;81;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2"/>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4"/>
        <p:cNvGrpSpPr/>
        <p:nvPr/>
      </p:nvGrpSpPr>
      <p:grpSpPr>
        <a:xfrm>
          <a:off x="0" y="0"/>
          <a:ext cx="0" cy="0"/>
          <a:chOff x="0" y="0"/>
          <a:chExt cx="0" cy="0"/>
        </a:xfrm>
      </p:grpSpPr>
      <p:sp>
        <p:nvSpPr>
          <p:cNvPr id="85" name="Google Shape;85;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23"/>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7" name="Google Shape;87;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23"/>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Google Shape;10;p13"/>
          <p:cNvPicPr preferRelativeResize="0"/>
          <p:nvPr/>
        </p:nvPicPr>
        <p:blipFill rotWithShape="1">
          <a:blip r:embed="rId13">
            <a:alphaModFix/>
          </a:blip>
          <a:srcRect/>
          <a:stretch/>
        </p:blipFill>
        <p:spPr>
          <a:xfrm>
            <a:off x="0" y="0"/>
            <a:ext cx="12192000" cy="6858000"/>
          </a:xfrm>
          <a:prstGeom prst="rect">
            <a:avLst/>
          </a:prstGeom>
          <a:noFill/>
          <a:ln>
            <a:noFill/>
          </a:ln>
        </p:spPr>
      </p:pic>
      <p:pic>
        <p:nvPicPr>
          <p:cNvPr id="11" name="Google Shape;11;p13"/>
          <p:cNvPicPr preferRelativeResize="0"/>
          <p:nvPr/>
        </p:nvPicPr>
        <p:blipFill rotWithShape="1">
          <a:blip r:embed="rId14">
            <a:alphaModFix/>
          </a:blip>
          <a:srcRect/>
          <a:stretch/>
        </p:blipFill>
        <p:spPr>
          <a:xfrm>
            <a:off x="10711512" y="330213"/>
            <a:ext cx="1284576" cy="637759"/>
          </a:xfrm>
          <a:prstGeom prst="rect">
            <a:avLst/>
          </a:prstGeom>
          <a:noFill/>
          <a:ln>
            <a:noFill/>
          </a:ln>
        </p:spPr>
      </p:pic>
      <p:sp>
        <p:nvSpPr>
          <p:cNvPr id="12" name="Google Shape;12;p13"/>
          <p:cNvSpPr/>
          <p:nvPr/>
        </p:nvSpPr>
        <p:spPr>
          <a:xfrm>
            <a:off x="838200" y="6338919"/>
            <a:ext cx="2743200" cy="382556"/>
          </a:xfrm>
          <a:custGeom>
            <a:avLst/>
            <a:gdLst/>
            <a:ahLst/>
            <a:cxnLst/>
            <a:rect l="l" t="t" r="r" b="b"/>
            <a:pathLst>
              <a:path w="1026026" h="189485" extrusionOk="0">
                <a:moveTo>
                  <a:pt x="0" y="0"/>
                </a:moveTo>
                <a:lnTo>
                  <a:pt x="1026026" y="0"/>
                </a:lnTo>
                <a:lnTo>
                  <a:pt x="1026026" y="189485"/>
                </a:lnTo>
                <a:lnTo>
                  <a:pt x="0" y="189485"/>
                </a:lnTo>
                <a:close/>
              </a:path>
            </a:pathLst>
          </a:custGeom>
          <a:solidFill>
            <a:srgbClr val="1869A6"/>
          </a:solidFill>
          <a:ln>
            <a:noFill/>
          </a:ln>
        </p:spPr>
        <p:txBody>
          <a:bodyPr/>
          <a:lstStyle/>
          <a:p>
            <a:endParaRPr lang="en-US"/>
          </a:p>
        </p:txBody>
      </p:sp>
      <p:pic>
        <p:nvPicPr>
          <p:cNvPr id="13" name="Google Shape;13;p13"/>
          <p:cNvPicPr preferRelativeResize="0"/>
          <p:nvPr/>
        </p:nvPicPr>
        <p:blipFill rotWithShape="1">
          <a:blip r:embed="rId15">
            <a:alphaModFix/>
          </a:blip>
          <a:srcRect/>
          <a:stretch/>
        </p:blipFill>
        <p:spPr>
          <a:xfrm>
            <a:off x="93317" y="0"/>
            <a:ext cx="1489765" cy="1386637"/>
          </a:xfrm>
          <a:prstGeom prst="rect">
            <a:avLst/>
          </a:prstGeom>
          <a:noFill/>
          <a:ln>
            <a:noFill/>
          </a:ln>
        </p:spPr>
      </p:pic>
      <p:sp>
        <p:nvSpPr>
          <p:cNvPr id="14" name="Google Shape;14;p13"/>
          <p:cNvSpPr/>
          <p:nvPr/>
        </p:nvSpPr>
        <p:spPr>
          <a:xfrm>
            <a:off x="10974189" y="6344015"/>
            <a:ext cx="466090" cy="431923"/>
          </a:xfrm>
          <a:custGeom>
            <a:avLst/>
            <a:gdLst/>
            <a:ahLst/>
            <a:cxnLst/>
            <a:rect l="l" t="t" r="r" b="b"/>
            <a:pathLst>
              <a:path w="1026026" h="189485" extrusionOk="0">
                <a:moveTo>
                  <a:pt x="0" y="0"/>
                </a:moveTo>
                <a:lnTo>
                  <a:pt x="1026026" y="0"/>
                </a:lnTo>
                <a:lnTo>
                  <a:pt x="1026026" y="189485"/>
                </a:lnTo>
                <a:lnTo>
                  <a:pt x="0" y="189485"/>
                </a:lnTo>
                <a:close/>
              </a:path>
            </a:pathLst>
          </a:custGeom>
          <a:solidFill>
            <a:srgbClr val="1869A6"/>
          </a:solidFill>
          <a:ln>
            <a:noFill/>
          </a:ln>
        </p:spPr>
        <p:txBody>
          <a:bodyPr/>
          <a:lstStyle/>
          <a:p>
            <a:endParaRPr lang="en-US"/>
          </a:p>
        </p:txBody>
      </p:sp>
      <p:sp>
        <p:nvSpPr>
          <p:cNvPr id="15" name="Google Shape;15;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6" name="Google Shape;16;p1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7" name="Google Shape;17;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6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8" name="Google Shape;18;p13"/>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9" name="Google Shape;19;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2.jpe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6"/>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Calibri"/>
              <a:buNone/>
            </a:pPr>
            <a:r>
              <a:rPr lang="en-US" dirty="0" err="1"/>
              <a:t>DetactaX</a:t>
            </a:r>
            <a:r>
              <a:rPr lang="en-US" dirty="0"/>
              <a:t> AI</a:t>
            </a:r>
            <a:endParaRPr dirty="0"/>
          </a:p>
        </p:txBody>
      </p:sp>
      <p:sp>
        <p:nvSpPr>
          <p:cNvPr id="161" name="Google Shape;161;p6"/>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dirty="0"/>
              <a:t>DEPI Round 3 Graduation Project</a:t>
            </a:r>
            <a:endParaRPr dirty="0"/>
          </a:p>
        </p:txBody>
      </p:sp>
      <p:sp>
        <p:nvSpPr>
          <p:cNvPr id="162" name="Google Shape;162;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5C6A64CA-2458-4BBF-B194-6A98E858D607}" type="datetime1">
              <a:rPr lang="en-US" smtClean="0"/>
              <a:t>11/29/2025</a:t>
            </a:fld>
            <a:endParaRPr dirty="0"/>
          </a:p>
        </p:txBody>
      </p:sp>
      <p:sp>
        <p:nvSpPr>
          <p:cNvPr id="163" name="Google Shape;163;p6"/>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DetactaX</a:t>
            </a:r>
            <a:r>
              <a:rPr lang="en-US" dirty="0"/>
              <a:t> – Image Classification &amp; Object Recognition Reimagined.</a:t>
            </a:r>
            <a:endParaRPr dirty="0"/>
          </a:p>
        </p:txBody>
      </p:sp>
      <p:sp>
        <p:nvSpPr>
          <p:cNvPr id="164" name="Google Shape;164;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a:t>
            </a:fld>
            <a:endParaRPr/>
          </a:p>
        </p:txBody>
      </p:sp>
      <p:pic>
        <p:nvPicPr>
          <p:cNvPr id="2" name="Picture 1" descr="A blue text on a black background&#10;&#10;AI-generated content may be incorrect.">
            <a:extLst>
              <a:ext uri="{FF2B5EF4-FFF2-40B4-BE49-F238E27FC236}">
                <a16:creationId xmlns:a16="http://schemas.microsoft.com/office/drawing/2014/main" id="{02150166-55C0-F834-5D5E-7CD41C8E166B}"/>
              </a:ext>
            </a:extLst>
          </p:cNvPr>
          <p:cNvPicPr>
            <a:picLocks noChangeAspect="1"/>
          </p:cNvPicPr>
          <p:nvPr/>
        </p:nvPicPr>
        <p:blipFill>
          <a:blip r:embed="rId3"/>
          <a:stretch>
            <a:fillRect/>
          </a:stretch>
        </p:blipFill>
        <p:spPr>
          <a:xfrm>
            <a:off x="9156273" y="6347222"/>
            <a:ext cx="1475520" cy="38338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3">
          <a:extLst>
            <a:ext uri="{FF2B5EF4-FFF2-40B4-BE49-F238E27FC236}">
              <a16:creationId xmlns:a16="http://schemas.microsoft.com/office/drawing/2014/main" id="{B0AD9188-51A8-3F72-BD1B-B2B667C94A63}"/>
            </a:ext>
          </a:extLst>
        </p:cNvPr>
        <p:cNvGrpSpPr/>
        <p:nvPr/>
      </p:nvGrpSpPr>
      <p:grpSpPr>
        <a:xfrm>
          <a:off x="0" y="0"/>
          <a:ext cx="0" cy="0"/>
          <a:chOff x="0" y="0"/>
          <a:chExt cx="0" cy="0"/>
        </a:xfrm>
      </p:grpSpPr>
      <p:sp>
        <p:nvSpPr>
          <p:cNvPr id="214" name="Google Shape;214;p11">
            <a:extLst>
              <a:ext uri="{FF2B5EF4-FFF2-40B4-BE49-F238E27FC236}">
                <a16:creationId xmlns:a16="http://schemas.microsoft.com/office/drawing/2014/main" id="{0EE6D2FA-146C-F2ED-9B24-8D1D0E5284D9}"/>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177800" indent="0">
              <a:spcBef>
                <a:spcPts val="0"/>
              </a:spcBef>
              <a:buSzPts val="2800"/>
              <a:buNone/>
            </a:pPr>
            <a:r>
              <a:rPr lang="en-US" b="1" dirty="0"/>
              <a:t>Training Cycles:</a:t>
            </a:r>
          </a:p>
          <a:p>
            <a:pPr marL="635000" indent="-457200">
              <a:spcBef>
                <a:spcPts val="0"/>
              </a:spcBef>
              <a:buSzPts val="2800"/>
            </a:pPr>
            <a:r>
              <a:rPr lang="en-US" b="1" dirty="0"/>
              <a:t>20 Epochs </a:t>
            </a:r>
            <a:r>
              <a:rPr lang="en-US" dirty="0"/>
              <a:t>training cycle with Validation stages in-between for Baseline Classifier (MobileNetV2), Training Took about 6 Hours.</a:t>
            </a:r>
          </a:p>
          <a:p>
            <a:pPr marL="635000" indent="-457200">
              <a:spcBef>
                <a:spcPts val="0"/>
              </a:spcBef>
              <a:buSzPts val="2800"/>
            </a:pPr>
            <a:r>
              <a:rPr lang="en-US" b="1" dirty="0"/>
              <a:t>18 Epochs </a:t>
            </a:r>
            <a:r>
              <a:rPr lang="en-US" dirty="0"/>
              <a:t>training cycle with Validation stages in-between for Main Car Classifier (EifficientNet-B0), Training took about 11 Hours.</a:t>
            </a:r>
          </a:p>
          <a:p>
            <a:pPr marL="177800" indent="0">
              <a:spcBef>
                <a:spcPts val="0"/>
              </a:spcBef>
              <a:buSzPts val="2800"/>
              <a:buNone/>
            </a:pPr>
            <a:r>
              <a:rPr lang="en-US" b="1" dirty="0"/>
              <a:t>Final Models Results:</a:t>
            </a:r>
          </a:p>
          <a:p>
            <a:pPr marL="635000" indent="-457200">
              <a:spcBef>
                <a:spcPts val="0"/>
              </a:spcBef>
              <a:buSzPts val="2800"/>
            </a:pPr>
            <a:r>
              <a:rPr lang="en-US" dirty="0"/>
              <a:t>Accuracy: 0.8451, Loss: 0.4446, Val Accuracy: 0.8404.</a:t>
            </a:r>
          </a:p>
          <a:p>
            <a:pPr marL="635000" indent="-457200">
              <a:spcBef>
                <a:spcPts val="0"/>
              </a:spcBef>
              <a:buSzPts val="2800"/>
            </a:pPr>
            <a:endParaRPr lang="en-US" dirty="0"/>
          </a:p>
        </p:txBody>
      </p:sp>
      <p:sp>
        <p:nvSpPr>
          <p:cNvPr id="215" name="Google Shape;215;p11">
            <a:extLst>
              <a:ext uri="{FF2B5EF4-FFF2-40B4-BE49-F238E27FC236}">
                <a16:creationId xmlns:a16="http://schemas.microsoft.com/office/drawing/2014/main" id="{A51B2556-9333-F95A-958E-ACD62A6C099D}"/>
              </a:ext>
            </a:extLst>
          </p:cNvPr>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fld id="{5C6A64CA-2458-4BBF-B194-6A98E858D607}" type="datetime1">
              <a:rPr lang="en-US" smtClean="0"/>
              <a:pPr/>
              <a:t>11/29/2025</a:t>
            </a:fld>
            <a:endParaRPr lang="en-US" dirty="0"/>
          </a:p>
        </p:txBody>
      </p:sp>
      <p:sp>
        <p:nvSpPr>
          <p:cNvPr id="216" name="Google Shape;216;p11">
            <a:extLst>
              <a:ext uri="{FF2B5EF4-FFF2-40B4-BE49-F238E27FC236}">
                <a16:creationId xmlns:a16="http://schemas.microsoft.com/office/drawing/2014/main" id="{5731F8D5-9031-AF8D-6D6F-B775183E5DF9}"/>
              </a:ext>
            </a:extLst>
          </p:cNvPr>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p>
            <a:r>
              <a:rPr lang="en-US" dirty="0" err="1"/>
              <a:t>DetactaX</a:t>
            </a:r>
            <a:r>
              <a:rPr lang="en-US" dirty="0"/>
              <a:t> – Image Classification &amp; Object Recognition Reimagined.</a:t>
            </a:r>
          </a:p>
          <a:p>
            <a:pPr marL="0" lvl="0" indent="0" algn="ctr" rtl="0">
              <a:spcBef>
                <a:spcPts val="0"/>
              </a:spcBef>
              <a:spcAft>
                <a:spcPts val="0"/>
              </a:spcAft>
              <a:buNone/>
            </a:pPr>
            <a:endParaRPr dirty="0"/>
          </a:p>
        </p:txBody>
      </p:sp>
      <p:sp>
        <p:nvSpPr>
          <p:cNvPr id="217" name="Google Shape;217;p11">
            <a:extLst>
              <a:ext uri="{FF2B5EF4-FFF2-40B4-BE49-F238E27FC236}">
                <a16:creationId xmlns:a16="http://schemas.microsoft.com/office/drawing/2014/main" id="{C9B2C5AA-459B-D488-C703-F057C4865799}"/>
              </a:ext>
            </a:extLst>
          </p:cNvPr>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endParaRPr/>
          </a:p>
        </p:txBody>
      </p:sp>
      <p:pic>
        <p:nvPicPr>
          <p:cNvPr id="2" name="Picture 1" descr="A blue text on a black background&#10;&#10;AI-generated content may be incorrect.">
            <a:extLst>
              <a:ext uri="{FF2B5EF4-FFF2-40B4-BE49-F238E27FC236}">
                <a16:creationId xmlns:a16="http://schemas.microsoft.com/office/drawing/2014/main" id="{6446EBCF-F974-AD73-54FC-7081A93EF875}"/>
              </a:ext>
            </a:extLst>
          </p:cNvPr>
          <p:cNvPicPr>
            <a:picLocks noChangeAspect="1"/>
          </p:cNvPicPr>
          <p:nvPr/>
        </p:nvPicPr>
        <p:blipFill>
          <a:blip r:embed="rId3"/>
          <a:stretch>
            <a:fillRect/>
          </a:stretch>
        </p:blipFill>
        <p:spPr>
          <a:xfrm>
            <a:off x="9156273" y="6347222"/>
            <a:ext cx="1475520" cy="383380"/>
          </a:xfrm>
          <a:prstGeom prst="rect">
            <a:avLst/>
          </a:prstGeom>
        </p:spPr>
      </p:pic>
      <p:sp>
        <p:nvSpPr>
          <p:cNvPr id="3" name="TextBox 2">
            <a:extLst>
              <a:ext uri="{FF2B5EF4-FFF2-40B4-BE49-F238E27FC236}">
                <a16:creationId xmlns:a16="http://schemas.microsoft.com/office/drawing/2014/main" id="{63D8125E-41E0-EDF2-334F-D4712C701041}"/>
              </a:ext>
            </a:extLst>
          </p:cNvPr>
          <p:cNvSpPr txBox="1"/>
          <p:nvPr/>
        </p:nvSpPr>
        <p:spPr>
          <a:xfrm>
            <a:off x="838200" y="1070591"/>
            <a:ext cx="10515600" cy="584775"/>
          </a:xfrm>
          <a:prstGeom prst="rect">
            <a:avLst/>
          </a:prstGeom>
          <a:noFill/>
        </p:spPr>
        <p:txBody>
          <a:bodyPr wrap="square" rtlCol="0">
            <a:spAutoFit/>
          </a:bodyPr>
          <a:lstStyle/>
          <a:p>
            <a:r>
              <a:rPr lang="en-US" sz="3200" b="1" dirty="0"/>
              <a:t>Models Specifications:</a:t>
            </a:r>
          </a:p>
        </p:txBody>
      </p:sp>
      <p:pic>
        <p:nvPicPr>
          <p:cNvPr id="8" name="Picture 7">
            <a:extLst>
              <a:ext uri="{FF2B5EF4-FFF2-40B4-BE49-F238E27FC236}">
                <a16:creationId xmlns:a16="http://schemas.microsoft.com/office/drawing/2014/main" id="{57536257-06CB-E688-2F86-D7541C522103}"/>
              </a:ext>
            </a:extLst>
          </p:cNvPr>
          <p:cNvPicPr>
            <a:picLocks noChangeAspect="1"/>
          </p:cNvPicPr>
          <p:nvPr/>
        </p:nvPicPr>
        <p:blipFill>
          <a:blip r:embed="rId4"/>
          <a:stretch>
            <a:fillRect/>
          </a:stretch>
        </p:blipFill>
        <p:spPr>
          <a:xfrm>
            <a:off x="1290828" y="5116573"/>
            <a:ext cx="9610344" cy="817390"/>
          </a:xfrm>
          <a:prstGeom prst="rect">
            <a:avLst/>
          </a:prstGeom>
        </p:spPr>
      </p:pic>
    </p:spTree>
    <p:extLst>
      <p:ext uri="{BB962C8B-B14F-4D97-AF65-F5344CB8AC3E}">
        <p14:creationId xmlns:p14="http://schemas.microsoft.com/office/powerpoint/2010/main" val="39605826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2">
          <a:extLst>
            <a:ext uri="{FF2B5EF4-FFF2-40B4-BE49-F238E27FC236}">
              <a16:creationId xmlns:a16="http://schemas.microsoft.com/office/drawing/2014/main" id="{787A6A46-5DC0-8767-8438-C8D3644CCFDB}"/>
            </a:ext>
          </a:extLst>
        </p:cNvPr>
        <p:cNvGrpSpPr/>
        <p:nvPr/>
      </p:nvGrpSpPr>
      <p:grpSpPr>
        <a:xfrm>
          <a:off x="0" y="0"/>
          <a:ext cx="0" cy="0"/>
          <a:chOff x="0" y="0"/>
          <a:chExt cx="0" cy="0"/>
        </a:xfrm>
      </p:grpSpPr>
      <p:sp>
        <p:nvSpPr>
          <p:cNvPr id="223" name="Google Shape;223;p12">
            <a:extLst>
              <a:ext uri="{FF2B5EF4-FFF2-40B4-BE49-F238E27FC236}">
                <a16:creationId xmlns:a16="http://schemas.microsoft.com/office/drawing/2014/main" id="{3B32F424-EB5E-C94C-E85B-691A924AB880}"/>
              </a:ext>
            </a:extLst>
          </p:cNvPr>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fld id="{5C6A64CA-2458-4BBF-B194-6A98E858D607}" type="datetime1">
              <a:rPr lang="en-US" smtClean="0"/>
              <a:pPr/>
              <a:t>11/29/2025</a:t>
            </a:fld>
            <a:endParaRPr lang="en-US" dirty="0"/>
          </a:p>
        </p:txBody>
      </p:sp>
      <p:sp>
        <p:nvSpPr>
          <p:cNvPr id="224" name="Google Shape;224;p12">
            <a:extLst>
              <a:ext uri="{FF2B5EF4-FFF2-40B4-BE49-F238E27FC236}">
                <a16:creationId xmlns:a16="http://schemas.microsoft.com/office/drawing/2014/main" id="{C27F4A1F-EBEB-14C0-9024-C65867B7CB77}"/>
              </a:ext>
            </a:extLst>
          </p:cNvPr>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p>
            <a:r>
              <a:rPr lang="en-US" dirty="0" err="1"/>
              <a:t>DetactaX</a:t>
            </a:r>
            <a:r>
              <a:rPr lang="en-US" dirty="0"/>
              <a:t> – Image Classification &amp; Object Recognition Reimagined.</a:t>
            </a:r>
          </a:p>
          <a:p>
            <a:pPr marL="0" lvl="0" indent="0" algn="ctr" rtl="0">
              <a:spcBef>
                <a:spcPts val="0"/>
              </a:spcBef>
              <a:spcAft>
                <a:spcPts val="0"/>
              </a:spcAft>
              <a:buNone/>
            </a:pPr>
            <a:endParaRPr dirty="0"/>
          </a:p>
        </p:txBody>
      </p:sp>
      <p:sp>
        <p:nvSpPr>
          <p:cNvPr id="225" name="Google Shape;225;p12">
            <a:extLst>
              <a:ext uri="{FF2B5EF4-FFF2-40B4-BE49-F238E27FC236}">
                <a16:creationId xmlns:a16="http://schemas.microsoft.com/office/drawing/2014/main" id="{47C4ABE2-07EE-F06C-C9C5-A43BBDDE30D5}"/>
              </a:ext>
            </a:extLst>
          </p:cNvPr>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11</a:t>
            </a:fld>
            <a:endParaRPr/>
          </a:p>
        </p:txBody>
      </p:sp>
      <p:pic>
        <p:nvPicPr>
          <p:cNvPr id="2" name="Picture 1" descr="A blue text on a black background&#10;&#10;AI-generated content may be incorrect.">
            <a:extLst>
              <a:ext uri="{FF2B5EF4-FFF2-40B4-BE49-F238E27FC236}">
                <a16:creationId xmlns:a16="http://schemas.microsoft.com/office/drawing/2014/main" id="{FA33A959-88CF-E665-6C1F-0BCE25E106F2}"/>
              </a:ext>
            </a:extLst>
          </p:cNvPr>
          <p:cNvPicPr>
            <a:picLocks noChangeAspect="1"/>
          </p:cNvPicPr>
          <p:nvPr/>
        </p:nvPicPr>
        <p:blipFill>
          <a:blip r:embed="rId3"/>
          <a:stretch>
            <a:fillRect/>
          </a:stretch>
        </p:blipFill>
        <p:spPr>
          <a:xfrm>
            <a:off x="9156273" y="6347222"/>
            <a:ext cx="1475520" cy="383380"/>
          </a:xfrm>
          <a:prstGeom prst="rect">
            <a:avLst/>
          </a:prstGeom>
        </p:spPr>
      </p:pic>
      <p:sp>
        <p:nvSpPr>
          <p:cNvPr id="4" name="TextBox 3">
            <a:extLst>
              <a:ext uri="{FF2B5EF4-FFF2-40B4-BE49-F238E27FC236}">
                <a16:creationId xmlns:a16="http://schemas.microsoft.com/office/drawing/2014/main" id="{26B59374-E0D6-423C-A813-08E86A08C421}"/>
              </a:ext>
            </a:extLst>
          </p:cNvPr>
          <p:cNvSpPr txBox="1"/>
          <p:nvPr/>
        </p:nvSpPr>
        <p:spPr>
          <a:xfrm>
            <a:off x="838200" y="3275111"/>
            <a:ext cx="10515600" cy="707886"/>
          </a:xfrm>
          <a:prstGeom prst="rect">
            <a:avLst/>
          </a:prstGeom>
          <a:noFill/>
        </p:spPr>
        <p:txBody>
          <a:bodyPr wrap="square" rtlCol="0">
            <a:spAutoFit/>
          </a:bodyPr>
          <a:lstStyle/>
          <a:p>
            <a:pPr algn="ctr"/>
            <a:r>
              <a:rPr lang="en-US" sz="4000" b="1" dirty="0" err="1"/>
              <a:t>Mlflow</a:t>
            </a:r>
            <a:endParaRPr lang="en-US" sz="4000" b="1" dirty="0"/>
          </a:p>
        </p:txBody>
      </p:sp>
    </p:spTree>
    <p:extLst>
      <p:ext uri="{BB962C8B-B14F-4D97-AF65-F5344CB8AC3E}">
        <p14:creationId xmlns:p14="http://schemas.microsoft.com/office/powerpoint/2010/main" val="14305792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3">
          <a:extLst>
            <a:ext uri="{FF2B5EF4-FFF2-40B4-BE49-F238E27FC236}">
              <a16:creationId xmlns:a16="http://schemas.microsoft.com/office/drawing/2014/main" id="{F80A658B-81FF-9D87-E7A9-22FF7D9DC0C5}"/>
            </a:ext>
          </a:extLst>
        </p:cNvPr>
        <p:cNvGrpSpPr/>
        <p:nvPr/>
      </p:nvGrpSpPr>
      <p:grpSpPr>
        <a:xfrm>
          <a:off x="0" y="0"/>
          <a:ext cx="0" cy="0"/>
          <a:chOff x="0" y="0"/>
          <a:chExt cx="0" cy="0"/>
        </a:xfrm>
      </p:grpSpPr>
      <p:sp>
        <p:nvSpPr>
          <p:cNvPr id="214" name="Google Shape;214;p11">
            <a:extLst>
              <a:ext uri="{FF2B5EF4-FFF2-40B4-BE49-F238E27FC236}">
                <a16:creationId xmlns:a16="http://schemas.microsoft.com/office/drawing/2014/main" id="{5702166C-C682-69BF-1E26-1A45991CC0CE}"/>
              </a:ext>
            </a:extLst>
          </p:cNvPr>
          <p:cNvSpPr txBox="1">
            <a:spLocks noGrp="1"/>
          </p:cNvSpPr>
          <p:nvPr>
            <p:ph type="body" idx="1"/>
          </p:nvPr>
        </p:nvSpPr>
        <p:spPr>
          <a:xfrm>
            <a:off x="838200" y="2148840"/>
            <a:ext cx="10515600" cy="4028123"/>
          </a:xfrm>
          <a:prstGeom prst="rect">
            <a:avLst/>
          </a:prstGeom>
          <a:noFill/>
          <a:ln>
            <a:noFill/>
          </a:ln>
        </p:spPr>
        <p:txBody>
          <a:bodyPr spcFirstLastPara="1" wrap="square" lIns="91425" tIns="45700" rIns="91425" bIns="45700" anchor="t" anchorCtr="0">
            <a:normAutofit/>
          </a:bodyPr>
          <a:lstStyle/>
          <a:p>
            <a:r>
              <a:rPr lang="en-US" b="1" dirty="0" err="1"/>
              <a:t>MLflow</a:t>
            </a:r>
            <a:r>
              <a:rPr lang="en-US" dirty="0"/>
              <a:t>: Central experiment tracker.</a:t>
            </a:r>
          </a:p>
          <a:p>
            <a:r>
              <a:rPr lang="en-US" b="1" dirty="0"/>
              <a:t>Local SQLite</a:t>
            </a:r>
            <a:r>
              <a:rPr lang="en-US" dirty="0"/>
              <a:t>: Development tracking database.</a:t>
            </a:r>
          </a:p>
          <a:p>
            <a:r>
              <a:rPr lang="en-US" b="1" dirty="0"/>
              <a:t>Custom Monitors</a:t>
            </a:r>
            <a:r>
              <a:rPr lang="en-US" dirty="0"/>
              <a:t>: Production performance tracking and metrics documenting.</a:t>
            </a:r>
          </a:p>
          <a:p>
            <a:r>
              <a:rPr lang="en-US" b="1" dirty="0"/>
              <a:t>Azure Integration</a:t>
            </a:r>
            <a:r>
              <a:rPr lang="en-US" dirty="0"/>
              <a:t>: Cloud deployment bridge for easy model redeployment to Azure.</a:t>
            </a:r>
          </a:p>
        </p:txBody>
      </p:sp>
      <p:sp>
        <p:nvSpPr>
          <p:cNvPr id="215" name="Google Shape;215;p11">
            <a:extLst>
              <a:ext uri="{FF2B5EF4-FFF2-40B4-BE49-F238E27FC236}">
                <a16:creationId xmlns:a16="http://schemas.microsoft.com/office/drawing/2014/main" id="{99C5B334-2967-3667-FD11-31532C2FCD66}"/>
              </a:ext>
            </a:extLst>
          </p:cNvPr>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fld id="{5C6A64CA-2458-4BBF-B194-6A98E858D607}" type="datetime1">
              <a:rPr lang="en-US" smtClean="0"/>
              <a:pPr/>
              <a:t>11/29/2025</a:t>
            </a:fld>
            <a:endParaRPr lang="en-US" dirty="0"/>
          </a:p>
        </p:txBody>
      </p:sp>
      <p:sp>
        <p:nvSpPr>
          <p:cNvPr id="216" name="Google Shape;216;p11">
            <a:extLst>
              <a:ext uri="{FF2B5EF4-FFF2-40B4-BE49-F238E27FC236}">
                <a16:creationId xmlns:a16="http://schemas.microsoft.com/office/drawing/2014/main" id="{9B248D2B-7C40-E0FE-14A9-AB9C41358CE0}"/>
              </a:ext>
            </a:extLst>
          </p:cNvPr>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p>
            <a:r>
              <a:rPr lang="en-US" dirty="0" err="1"/>
              <a:t>DetactaX</a:t>
            </a:r>
            <a:r>
              <a:rPr lang="en-US" dirty="0"/>
              <a:t> – Image Classification &amp; Object Recognition Reimagined.</a:t>
            </a:r>
          </a:p>
          <a:p>
            <a:pPr marL="0" lvl="0" indent="0" algn="ctr" rtl="0">
              <a:spcBef>
                <a:spcPts val="0"/>
              </a:spcBef>
              <a:spcAft>
                <a:spcPts val="0"/>
              </a:spcAft>
              <a:buNone/>
            </a:pPr>
            <a:endParaRPr dirty="0"/>
          </a:p>
        </p:txBody>
      </p:sp>
      <p:sp>
        <p:nvSpPr>
          <p:cNvPr id="217" name="Google Shape;217;p11">
            <a:extLst>
              <a:ext uri="{FF2B5EF4-FFF2-40B4-BE49-F238E27FC236}">
                <a16:creationId xmlns:a16="http://schemas.microsoft.com/office/drawing/2014/main" id="{A63FB44F-FE42-D4D7-C37E-B1C33C1260D8}"/>
              </a:ext>
            </a:extLst>
          </p:cNvPr>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12</a:t>
            </a:fld>
            <a:endParaRPr/>
          </a:p>
        </p:txBody>
      </p:sp>
      <p:pic>
        <p:nvPicPr>
          <p:cNvPr id="2" name="Picture 1" descr="A blue text on a black background&#10;&#10;AI-generated content may be incorrect.">
            <a:extLst>
              <a:ext uri="{FF2B5EF4-FFF2-40B4-BE49-F238E27FC236}">
                <a16:creationId xmlns:a16="http://schemas.microsoft.com/office/drawing/2014/main" id="{D711ACFB-DF5F-4D1E-99EF-C431AA2EF92C}"/>
              </a:ext>
            </a:extLst>
          </p:cNvPr>
          <p:cNvPicPr>
            <a:picLocks noChangeAspect="1"/>
          </p:cNvPicPr>
          <p:nvPr/>
        </p:nvPicPr>
        <p:blipFill>
          <a:blip r:embed="rId3"/>
          <a:stretch>
            <a:fillRect/>
          </a:stretch>
        </p:blipFill>
        <p:spPr>
          <a:xfrm>
            <a:off x="9156273" y="6347222"/>
            <a:ext cx="1475520" cy="383380"/>
          </a:xfrm>
          <a:prstGeom prst="rect">
            <a:avLst/>
          </a:prstGeom>
        </p:spPr>
      </p:pic>
      <p:sp>
        <p:nvSpPr>
          <p:cNvPr id="3" name="TextBox 2">
            <a:extLst>
              <a:ext uri="{FF2B5EF4-FFF2-40B4-BE49-F238E27FC236}">
                <a16:creationId xmlns:a16="http://schemas.microsoft.com/office/drawing/2014/main" id="{5425448C-A300-55A9-FFEC-77AE42EC3489}"/>
              </a:ext>
            </a:extLst>
          </p:cNvPr>
          <p:cNvSpPr txBox="1"/>
          <p:nvPr/>
        </p:nvSpPr>
        <p:spPr>
          <a:xfrm>
            <a:off x="838200" y="1353312"/>
            <a:ext cx="10515600" cy="584775"/>
          </a:xfrm>
          <a:prstGeom prst="rect">
            <a:avLst/>
          </a:prstGeom>
          <a:noFill/>
        </p:spPr>
        <p:txBody>
          <a:bodyPr wrap="square" rtlCol="0">
            <a:spAutoFit/>
          </a:bodyPr>
          <a:lstStyle/>
          <a:p>
            <a:r>
              <a:rPr lang="en-US" sz="3200" b="1" dirty="0"/>
              <a:t>Key </a:t>
            </a:r>
            <a:r>
              <a:rPr lang="en-US" sz="3200" b="1" dirty="0" err="1"/>
              <a:t>Mlflow</a:t>
            </a:r>
            <a:r>
              <a:rPr lang="en-US" sz="3200" b="1" dirty="0"/>
              <a:t> Components:</a:t>
            </a:r>
          </a:p>
        </p:txBody>
      </p:sp>
    </p:spTree>
    <p:extLst>
      <p:ext uri="{BB962C8B-B14F-4D97-AF65-F5344CB8AC3E}">
        <p14:creationId xmlns:p14="http://schemas.microsoft.com/office/powerpoint/2010/main" val="20405385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2AAC1-D007-4EAA-2AE6-B08D6F639E2F}"/>
              </a:ext>
            </a:extLst>
          </p:cNvPr>
          <p:cNvSpPr>
            <a:spLocks noGrp="1"/>
          </p:cNvSpPr>
          <p:nvPr>
            <p:ph type="title"/>
          </p:nvPr>
        </p:nvSpPr>
        <p:spPr>
          <a:xfrm>
            <a:off x="841248" y="548640"/>
            <a:ext cx="3600860" cy="5431536"/>
          </a:xfrm>
        </p:spPr>
        <p:txBody>
          <a:bodyPr>
            <a:normAutofit/>
          </a:bodyPr>
          <a:lstStyle/>
          <a:p>
            <a:r>
              <a:rPr lang="en-US" sz="5400" b="1" dirty="0"/>
              <a:t>Results &amp; Metrics:</a:t>
            </a:r>
            <a:br>
              <a:rPr lang="en-US" sz="5400" b="1" dirty="0"/>
            </a:br>
            <a:br>
              <a:rPr lang="en-US" sz="5400" b="1" dirty="0"/>
            </a:br>
            <a:br>
              <a:rPr lang="en-US" sz="5400" b="1" dirty="0"/>
            </a:br>
            <a:endParaRPr lang="en-US" sz="5400" b="1" dirty="0"/>
          </a:p>
        </p:txBody>
      </p:sp>
      <p:sp>
        <p:nvSpPr>
          <p:cNvPr id="3" name="Content Placeholder 2">
            <a:extLst>
              <a:ext uri="{FF2B5EF4-FFF2-40B4-BE49-F238E27FC236}">
                <a16:creationId xmlns:a16="http://schemas.microsoft.com/office/drawing/2014/main" id="{24BABD48-37FD-8537-BB94-CBC873E97280}"/>
              </a:ext>
            </a:extLst>
          </p:cNvPr>
          <p:cNvSpPr>
            <a:spLocks noGrp="1"/>
          </p:cNvSpPr>
          <p:nvPr>
            <p:ph idx="1"/>
          </p:nvPr>
        </p:nvSpPr>
        <p:spPr>
          <a:xfrm>
            <a:off x="5126417" y="713232"/>
            <a:ext cx="6224335" cy="5431536"/>
          </a:xfrm>
        </p:spPr>
        <p:txBody>
          <a:bodyPr anchor="ctr">
            <a:normAutofit/>
          </a:bodyPr>
          <a:lstStyle/>
          <a:p>
            <a:r>
              <a:rPr lang="en-US" sz="2000" b="1" dirty="0"/>
              <a:t>Classification Model Performance</a:t>
            </a:r>
          </a:p>
          <a:p>
            <a:pPr marL="0" indent="0">
              <a:buNone/>
            </a:pPr>
            <a:r>
              <a:rPr lang="en-US" sz="2000" b="1" dirty="0"/>
              <a:t>1. Final Test Accuracy</a:t>
            </a:r>
            <a:r>
              <a:rPr lang="en-US" sz="2000" dirty="0"/>
              <a:t>: 82%</a:t>
            </a:r>
          </a:p>
          <a:p>
            <a:pPr marL="0" indent="0">
              <a:buNone/>
            </a:pPr>
            <a:r>
              <a:rPr lang="en-US" sz="2000" b="1" dirty="0"/>
              <a:t>2. Training Time</a:t>
            </a:r>
            <a:r>
              <a:rPr lang="en-US" sz="2000" dirty="0"/>
              <a:t>: ~60 minutes (with </a:t>
            </a:r>
            <a:r>
              <a:rPr lang="en-US" sz="2000" dirty="0" err="1"/>
              <a:t>MLflow</a:t>
            </a:r>
            <a:r>
              <a:rPr lang="en-US" sz="2000" dirty="0"/>
              <a:t> tracking)</a:t>
            </a:r>
          </a:p>
          <a:p>
            <a:pPr marL="0" indent="0">
              <a:buNone/>
            </a:pPr>
            <a:r>
              <a:rPr lang="en-US" sz="2000" b="1" dirty="0"/>
              <a:t>3. Model Versions</a:t>
            </a:r>
            <a:r>
              <a:rPr lang="en-US" sz="2000" dirty="0"/>
              <a:t>: 3+ registered versions</a:t>
            </a:r>
          </a:p>
          <a:p>
            <a:pPr marL="0" indent="0">
              <a:buNone/>
            </a:pPr>
            <a:r>
              <a:rPr lang="en-US" sz="2000" b="1" dirty="0"/>
              <a:t>4. Experiments Tracked</a:t>
            </a:r>
            <a:r>
              <a:rPr lang="en-US" sz="2000" dirty="0"/>
              <a:t>: 10+ complete runs</a:t>
            </a:r>
            <a:endParaRPr lang="ar-EG" sz="2000" dirty="0"/>
          </a:p>
          <a:p>
            <a:pPr marL="0" indent="0">
              <a:buNone/>
            </a:pPr>
            <a:endParaRPr lang="en-US" sz="2000" dirty="0"/>
          </a:p>
          <a:p>
            <a:r>
              <a:rPr lang="en-US" sz="2000" b="1" dirty="0"/>
              <a:t>Monitoring System</a:t>
            </a:r>
          </a:p>
          <a:p>
            <a:pPr marL="0" indent="0">
              <a:buNone/>
            </a:pPr>
            <a:r>
              <a:rPr lang="en-US" sz="2000" b="1" dirty="0"/>
              <a:t>1. Prediction Tracking</a:t>
            </a:r>
            <a:r>
              <a:rPr lang="en-US" sz="2000" dirty="0"/>
              <a:t>: Real-time with &lt;100ms overhead</a:t>
            </a:r>
          </a:p>
          <a:p>
            <a:pPr marL="0" indent="0">
              <a:buNone/>
            </a:pPr>
            <a:r>
              <a:rPr lang="en-US" sz="2000" b="1" dirty="0"/>
              <a:t>2. Data Collected</a:t>
            </a:r>
            <a:r>
              <a:rPr lang="en-US" sz="2000" dirty="0"/>
              <a:t>: Parameters, metrics, artifacts, predictions</a:t>
            </a:r>
            <a:endParaRPr lang="ar-EG" sz="2000" dirty="0"/>
          </a:p>
        </p:txBody>
      </p:sp>
      <p:sp>
        <p:nvSpPr>
          <p:cNvPr id="4" name="TextBox 3">
            <a:extLst>
              <a:ext uri="{FF2B5EF4-FFF2-40B4-BE49-F238E27FC236}">
                <a16:creationId xmlns:a16="http://schemas.microsoft.com/office/drawing/2014/main" id="{36A13FF1-2D01-9D0D-7CAD-33FE3E59264C}"/>
              </a:ext>
            </a:extLst>
          </p:cNvPr>
          <p:cNvSpPr txBox="1"/>
          <p:nvPr/>
        </p:nvSpPr>
        <p:spPr>
          <a:xfrm>
            <a:off x="841248" y="6382512"/>
            <a:ext cx="2734056" cy="338554"/>
          </a:xfrm>
          <a:prstGeom prst="rect">
            <a:avLst/>
          </a:prstGeom>
          <a:noFill/>
        </p:spPr>
        <p:txBody>
          <a:bodyPr wrap="square" rtlCol="0">
            <a:spAutoFit/>
          </a:bodyPr>
          <a:lstStyle/>
          <a:p>
            <a:pPr algn="ctr"/>
            <a:fld id="{5C6A64CA-2458-4BBF-B194-6A98E858D607}" type="datetime1">
              <a:rPr lang="en-US" sz="1600">
                <a:solidFill>
                  <a:schemeClr val="bg1"/>
                </a:solidFill>
              </a:rPr>
              <a:pPr algn="ctr"/>
              <a:t>11/29/2025</a:t>
            </a:fld>
            <a:endParaRPr lang="en-US" dirty="0">
              <a:solidFill>
                <a:schemeClr val="bg1"/>
              </a:solidFill>
            </a:endParaRPr>
          </a:p>
        </p:txBody>
      </p:sp>
      <p:pic>
        <p:nvPicPr>
          <p:cNvPr id="6" name="Picture 5">
            <a:extLst>
              <a:ext uri="{FF2B5EF4-FFF2-40B4-BE49-F238E27FC236}">
                <a16:creationId xmlns:a16="http://schemas.microsoft.com/office/drawing/2014/main" id="{D3C404B0-7653-281A-862F-0BD0FC6134DC}"/>
              </a:ext>
            </a:extLst>
          </p:cNvPr>
          <p:cNvPicPr>
            <a:picLocks noChangeAspect="1"/>
          </p:cNvPicPr>
          <p:nvPr/>
        </p:nvPicPr>
        <p:blipFill>
          <a:blip r:embed="rId3"/>
          <a:stretch>
            <a:fillRect/>
          </a:stretch>
        </p:blipFill>
        <p:spPr>
          <a:xfrm>
            <a:off x="1412781" y="2998435"/>
            <a:ext cx="2457793" cy="2981741"/>
          </a:xfrm>
          <a:prstGeom prst="rect">
            <a:avLst/>
          </a:prstGeom>
        </p:spPr>
      </p:pic>
    </p:spTree>
    <p:extLst>
      <p:ext uri="{BB962C8B-B14F-4D97-AF65-F5344CB8AC3E}">
        <p14:creationId xmlns:p14="http://schemas.microsoft.com/office/powerpoint/2010/main" val="5586418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2">
          <a:extLst>
            <a:ext uri="{FF2B5EF4-FFF2-40B4-BE49-F238E27FC236}">
              <a16:creationId xmlns:a16="http://schemas.microsoft.com/office/drawing/2014/main" id="{E96695BD-AEC5-6B70-A00A-340E3549A51A}"/>
            </a:ext>
          </a:extLst>
        </p:cNvPr>
        <p:cNvGrpSpPr/>
        <p:nvPr/>
      </p:nvGrpSpPr>
      <p:grpSpPr>
        <a:xfrm>
          <a:off x="0" y="0"/>
          <a:ext cx="0" cy="0"/>
          <a:chOff x="0" y="0"/>
          <a:chExt cx="0" cy="0"/>
        </a:xfrm>
      </p:grpSpPr>
      <p:sp>
        <p:nvSpPr>
          <p:cNvPr id="223" name="Google Shape;223;p12">
            <a:extLst>
              <a:ext uri="{FF2B5EF4-FFF2-40B4-BE49-F238E27FC236}">
                <a16:creationId xmlns:a16="http://schemas.microsoft.com/office/drawing/2014/main" id="{3C6752FF-2095-B1CC-BBC1-93D00700635B}"/>
              </a:ext>
            </a:extLst>
          </p:cNvPr>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fld id="{5C6A64CA-2458-4BBF-B194-6A98E858D607}" type="datetime1">
              <a:rPr lang="en-US" smtClean="0"/>
              <a:pPr/>
              <a:t>11/29/2025</a:t>
            </a:fld>
            <a:endParaRPr lang="en-US" dirty="0"/>
          </a:p>
        </p:txBody>
      </p:sp>
      <p:sp>
        <p:nvSpPr>
          <p:cNvPr id="224" name="Google Shape;224;p12">
            <a:extLst>
              <a:ext uri="{FF2B5EF4-FFF2-40B4-BE49-F238E27FC236}">
                <a16:creationId xmlns:a16="http://schemas.microsoft.com/office/drawing/2014/main" id="{8AF695DF-B14A-366D-3283-FC8CDD762F8E}"/>
              </a:ext>
            </a:extLst>
          </p:cNvPr>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p>
            <a:r>
              <a:rPr lang="en-US" dirty="0" err="1"/>
              <a:t>DetactaX</a:t>
            </a:r>
            <a:r>
              <a:rPr lang="en-US" dirty="0"/>
              <a:t> – Image Classification &amp; Object Recognition Reimagined.</a:t>
            </a:r>
          </a:p>
          <a:p>
            <a:pPr marL="0" lvl="0" indent="0" algn="ctr" rtl="0">
              <a:spcBef>
                <a:spcPts val="0"/>
              </a:spcBef>
              <a:spcAft>
                <a:spcPts val="0"/>
              </a:spcAft>
              <a:buNone/>
            </a:pPr>
            <a:endParaRPr dirty="0"/>
          </a:p>
        </p:txBody>
      </p:sp>
      <p:sp>
        <p:nvSpPr>
          <p:cNvPr id="225" name="Google Shape;225;p12">
            <a:extLst>
              <a:ext uri="{FF2B5EF4-FFF2-40B4-BE49-F238E27FC236}">
                <a16:creationId xmlns:a16="http://schemas.microsoft.com/office/drawing/2014/main" id="{6EB448D3-34ED-CEDB-365D-36EB9074B6C5}"/>
              </a:ext>
            </a:extLst>
          </p:cNvPr>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14</a:t>
            </a:fld>
            <a:endParaRPr/>
          </a:p>
        </p:txBody>
      </p:sp>
      <p:pic>
        <p:nvPicPr>
          <p:cNvPr id="2" name="Picture 1" descr="A blue text on a black background&#10;&#10;AI-generated content may be incorrect.">
            <a:extLst>
              <a:ext uri="{FF2B5EF4-FFF2-40B4-BE49-F238E27FC236}">
                <a16:creationId xmlns:a16="http://schemas.microsoft.com/office/drawing/2014/main" id="{5D638D99-EA9B-7E58-08AA-1DFE6C42798B}"/>
              </a:ext>
            </a:extLst>
          </p:cNvPr>
          <p:cNvPicPr>
            <a:picLocks noChangeAspect="1"/>
          </p:cNvPicPr>
          <p:nvPr/>
        </p:nvPicPr>
        <p:blipFill>
          <a:blip r:embed="rId3"/>
          <a:stretch>
            <a:fillRect/>
          </a:stretch>
        </p:blipFill>
        <p:spPr>
          <a:xfrm>
            <a:off x="9156273" y="6347222"/>
            <a:ext cx="1475520" cy="383380"/>
          </a:xfrm>
          <a:prstGeom prst="rect">
            <a:avLst/>
          </a:prstGeom>
        </p:spPr>
      </p:pic>
      <p:pic>
        <p:nvPicPr>
          <p:cNvPr id="3" name="Content Placeholder 4" descr="A screenshot of a computer&#10;&#10;AI-generated content may be incorrect.">
            <a:extLst>
              <a:ext uri="{FF2B5EF4-FFF2-40B4-BE49-F238E27FC236}">
                <a16:creationId xmlns:a16="http://schemas.microsoft.com/office/drawing/2014/main" id="{55724918-33AD-6423-B719-90A2E1D212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3280" y="1507075"/>
            <a:ext cx="11305440" cy="3843849"/>
          </a:xfrm>
          <a:prstGeom prst="rect">
            <a:avLst/>
          </a:prstGeom>
        </p:spPr>
      </p:pic>
    </p:spTree>
    <p:extLst>
      <p:ext uri="{BB962C8B-B14F-4D97-AF65-F5344CB8AC3E}">
        <p14:creationId xmlns:p14="http://schemas.microsoft.com/office/powerpoint/2010/main" val="25792438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a:extLst>
            <a:ext uri="{FF2B5EF4-FFF2-40B4-BE49-F238E27FC236}">
              <a16:creationId xmlns:a16="http://schemas.microsoft.com/office/drawing/2014/main" id="{0407B530-5509-3D3E-4EEF-53948913A1B7}"/>
            </a:ext>
          </a:extLst>
        </p:cNvPr>
        <p:cNvGrpSpPr/>
        <p:nvPr/>
      </p:nvGrpSpPr>
      <p:grpSpPr>
        <a:xfrm>
          <a:off x="0" y="0"/>
          <a:ext cx="0" cy="0"/>
          <a:chOff x="0" y="0"/>
          <a:chExt cx="0" cy="0"/>
        </a:xfrm>
      </p:grpSpPr>
      <p:sp>
        <p:nvSpPr>
          <p:cNvPr id="223" name="Google Shape;223;p12">
            <a:extLst>
              <a:ext uri="{FF2B5EF4-FFF2-40B4-BE49-F238E27FC236}">
                <a16:creationId xmlns:a16="http://schemas.microsoft.com/office/drawing/2014/main" id="{781AAAE6-C786-772D-354D-0E37CEC68881}"/>
              </a:ext>
            </a:extLst>
          </p:cNvPr>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lvl="0"/>
            <a:fld id="{5C6A64CA-2458-4BBF-B194-6A98E858D607}" type="datetime1">
              <a:rPr lang="en-US"/>
              <a:pPr lvl="0"/>
              <a:t>11/29/2025</a:t>
            </a:fld>
            <a:endParaRPr dirty="0"/>
          </a:p>
        </p:txBody>
      </p:sp>
      <p:sp>
        <p:nvSpPr>
          <p:cNvPr id="224" name="Google Shape;224;p12">
            <a:extLst>
              <a:ext uri="{FF2B5EF4-FFF2-40B4-BE49-F238E27FC236}">
                <a16:creationId xmlns:a16="http://schemas.microsoft.com/office/drawing/2014/main" id="{826B03E1-F7D4-3608-E2ED-EBDA1818B2BF}"/>
              </a:ext>
            </a:extLst>
          </p:cNvPr>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p>
            <a:r>
              <a:rPr lang="en-US" dirty="0" err="1"/>
              <a:t>DetactaX</a:t>
            </a:r>
            <a:r>
              <a:rPr lang="en-US" dirty="0"/>
              <a:t> – Image Classification &amp; Object Recognition Reimagined.</a:t>
            </a:r>
          </a:p>
          <a:p>
            <a:pPr marL="0" lvl="0" indent="0" algn="ctr" rtl="0">
              <a:spcBef>
                <a:spcPts val="0"/>
              </a:spcBef>
              <a:spcAft>
                <a:spcPts val="0"/>
              </a:spcAft>
              <a:buNone/>
            </a:pPr>
            <a:endParaRPr dirty="0"/>
          </a:p>
        </p:txBody>
      </p:sp>
      <p:sp>
        <p:nvSpPr>
          <p:cNvPr id="225" name="Google Shape;225;p12">
            <a:extLst>
              <a:ext uri="{FF2B5EF4-FFF2-40B4-BE49-F238E27FC236}">
                <a16:creationId xmlns:a16="http://schemas.microsoft.com/office/drawing/2014/main" id="{1E6CBE39-8745-A365-128E-C9DCC2DFE306}"/>
              </a:ext>
            </a:extLst>
          </p:cNvPr>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15</a:t>
            </a:fld>
            <a:endParaRPr/>
          </a:p>
        </p:txBody>
      </p:sp>
      <p:pic>
        <p:nvPicPr>
          <p:cNvPr id="2" name="Picture 1" descr="A blue text on a black background&#10;&#10;AI-generated content may be incorrect.">
            <a:extLst>
              <a:ext uri="{FF2B5EF4-FFF2-40B4-BE49-F238E27FC236}">
                <a16:creationId xmlns:a16="http://schemas.microsoft.com/office/drawing/2014/main" id="{53C0DA6B-87D9-B8FA-95AA-BE1E171AAA9C}"/>
              </a:ext>
            </a:extLst>
          </p:cNvPr>
          <p:cNvPicPr>
            <a:picLocks noChangeAspect="1"/>
          </p:cNvPicPr>
          <p:nvPr/>
        </p:nvPicPr>
        <p:blipFill>
          <a:blip r:embed="rId3"/>
          <a:stretch>
            <a:fillRect/>
          </a:stretch>
        </p:blipFill>
        <p:spPr>
          <a:xfrm>
            <a:off x="9156273" y="6347222"/>
            <a:ext cx="1475520" cy="383380"/>
          </a:xfrm>
          <a:prstGeom prst="rect">
            <a:avLst/>
          </a:prstGeom>
        </p:spPr>
      </p:pic>
      <p:pic>
        <p:nvPicPr>
          <p:cNvPr id="3" name="Content Placeholder 12" descr="A screenshot of a computer&#10;&#10;AI-generated content may be incorrect.">
            <a:extLst>
              <a:ext uri="{FF2B5EF4-FFF2-40B4-BE49-F238E27FC236}">
                <a16:creationId xmlns:a16="http://schemas.microsoft.com/office/drawing/2014/main" id="{22FA9E38-1320-9D7C-EFE7-7BD327DFD7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69799" y="1146199"/>
            <a:ext cx="8494140" cy="4565601"/>
          </a:xfrm>
          <a:prstGeom prst="rect">
            <a:avLst/>
          </a:prstGeom>
        </p:spPr>
      </p:pic>
    </p:spTree>
    <p:extLst>
      <p:ext uri="{BB962C8B-B14F-4D97-AF65-F5344CB8AC3E}">
        <p14:creationId xmlns:p14="http://schemas.microsoft.com/office/powerpoint/2010/main" val="27747884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2">
          <a:extLst>
            <a:ext uri="{FF2B5EF4-FFF2-40B4-BE49-F238E27FC236}">
              <a16:creationId xmlns:a16="http://schemas.microsoft.com/office/drawing/2014/main" id="{D8A008CB-B7FC-3189-9C4F-12B1C7155270}"/>
            </a:ext>
          </a:extLst>
        </p:cNvPr>
        <p:cNvGrpSpPr/>
        <p:nvPr/>
      </p:nvGrpSpPr>
      <p:grpSpPr>
        <a:xfrm>
          <a:off x="0" y="0"/>
          <a:ext cx="0" cy="0"/>
          <a:chOff x="0" y="0"/>
          <a:chExt cx="0" cy="0"/>
        </a:xfrm>
      </p:grpSpPr>
      <p:sp>
        <p:nvSpPr>
          <p:cNvPr id="223" name="Google Shape;223;p12">
            <a:extLst>
              <a:ext uri="{FF2B5EF4-FFF2-40B4-BE49-F238E27FC236}">
                <a16:creationId xmlns:a16="http://schemas.microsoft.com/office/drawing/2014/main" id="{713C57EF-EB71-96B8-A2D6-BA088FAC8B91}"/>
              </a:ext>
            </a:extLst>
          </p:cNvPr>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fld id="{5C6A64CA-2458-4BBF-B194-6A98E858D607}" type="datetime1">
              <a:rPr lang="en-US" smtClean="0"/>
              <a:pPr/>
              <a:t>11/29/2025</a:t>
            </a:fld>
            <a:endParaRPr lang="en-US" dirty="0"/>
          </a:p>
        </p:txBody>
      </p:sp>
      <p:sp>
        <p:nvSpPr>
          <p:cNvPr id="224" name="Google Shape;224;p12">
            <a:extLst>
              <a:ext uri="{FF2B5EF4-FFF2-40B4-BE49-F238E27FC236}">
                <a16:creationId xmlns:a16="http://schemas.microsoft.com/office/drawing/2014/main" id="{36A9E278-E024-A141-4310-D0923C778308}"/>
              </a:ext>
            </a:extLst>
          </p:cNvPr>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p>
            <a:r>
              <a:rPr lang="en-US" dirty="0" err="1"/>
              <a:t>DetactaX</a:t>
            </a:r>
            <a:r>
              <a:rPr lang="en-US" dirty="0"/>
              <a:t> – Image Classification &amp; Object Recognition Reimagined.</a:t>
            </a:r>
          </a:p>
          <a:p>
            <a:pPr marL="0" lvl="0" indent="0" algn="ctr" rtl="0">
              <a:spcBef>
                <a:spcPts val="0"/>
              </a:spcBef>
              <a:spcAft>
                <a:spcPts val="0"/>
              </a:spcAft>
              <a:buNone/>
            </a:pPr>
            <a:endParaRPr dirty="0"/>
          </a:p>
        </p:txBody>
      </p:sp>
      <p:sp>
        <p:nvSpPr>
          <p:cNvPr id="225" name="Google Shape;225;p12">
            <a:extLst>
              <a:ext uri="{FF2B5EF4-FFF2-40B4-BE49-F238E27FC236}">
                <a16:creationId xmlns:a16="http://schemas.microsoft.com/office/drawing/2014/main" id="{FCA00979-3B99-B091-B801-F99667FDAE2F}"/>
              </a:ext>
            </a:extLst>
          </p:cNvPr>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16</a:t>
            </a:fld>
            <a:endParaRPr/>
          </a:p>
        </p:txBody>
      </p:sp>
      <p:pic>
        <p:nvPicPr>
          <p:cNvPr id="2" name="Picture 1" descr="A blue text on a black background&#10;&#10;AI-generated content may be incorrect.">
            <a:extLst>
              <a:ext uri="{FF2B5EF4-FFF2-40B4-BE49-F238E27FC236}">
                <a16:creationId xmlns:a16="http://schemas.microsoft.com/office/drawing/2014/main" id="{7CD16448-3B4C-CC2C-994E-D7BF62BB214F}"/>
              </a:ext>
            </a:extLst>
          </p:cNvPr>
          <p:cNvPicPr>
            <a:picLocks noChangeAspect="1"/>
          </p:cNvPicPr>
          <p:nvPr/>
        </p:nvPicPr>
        <p:blipFill>
          <a:blip r:embed="rId3"/>
          <a:stretch>
            <a:fillRect/>
          </a:stretch>
        </p:blipFill>
        <p:spPr>
          <a:xfrm>
            <a:off x="9156273" y="6347222"/>
            <a:ext cx="1475520" cy="383380"/>
          </a:xfrm>
          <a:prstGeom prst="rect">
            <a:avLst/>
          </a:prstGeom>
        </p:spPr>
      </p:pic>
      <p:sp>
        <p:nvSpPr>
          <p:cNvPr id="4" name="TextBox 3">
            <a:extLst>
              <a:ext uri="{FF2B5EF4-FFF2-40B4-BE49-F238E27FC236}">
                <a16:creationId xmlns:a16="http://schemas.microsoft.com/office/drawing/2014/main" id="{2D6FB05D-31C4-0C25-2698-7EDD624FBA06}"/>
              </a:ext>
            </a:extLst>
          </p:cNvPr>
          <p:cNvSpPr txBox="1"/>
          <p:nvPr/>
        </p:nvSpPr>
        <p:spPr>
          <a:xfrm>
            <a:off x="838200" y="3275111"/>
            <a:ext cx="10515600" cy="707886"/>
          </a:xfrm>
          <a:prstGeom prst="rect">
            <a:avLst/>
          </a:prstGeom>
          <a:noFill/>
        </p:spPr>
        <p:txBody>
          <a:bodyPr wrap="square" rtlCol="0">
            <a:spAutoFit/>
          </a:bodyPr>
          <a:lstStyle/>
          <a:p>
            <a:pPr algn="ctr"/>
            <a:r>
              <a:rPr lang="en-US" sz="4000" b="1" dirty="0"/>
              <a:t>Object Recognition Model</a:t>
            </a:r>
          </a:p>
        </p:txBody>
      </p:sp>
    </p:spTree>
    <p:extLst>
      <p:ext uri="{BB962C8B-B14F-4D97-AF65-F5344CB8AC3E}">
        <p14:creationId xmlns:p14="http://schemas.microsoft.com/office/powerpoint/2010/main" val="25001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3">
          <a:extLst>
            <a:ext uri="{FF2B5EF4-FFF2-40B4-BE49-F238E27FC236}">
              <a16:creationId xmlns:a16="http://schemas.microsoft.com/office/drawing/2014/main" id="{8CB5E5B3-EDAD-8AB2-18F7-4CDCB1387BE3}"/>
            </a:ext>
          </a:extLst>
        </p:cNvPr>
        <p:cNvGrpSpPr/>
        <p:nvPr/>
      </p:nvGrpSpPr>
      <p:grpSpPr>
        <a:xfrm>
          <a:off x="0" y="0"/>
          <a:ext cx="0" cy="0"/>
          <a:chOff x="0" y="0"/>
          <a:chExt cx="0" cy="0"/>
        </a:xfrm>
      </p:grpSpPr>
      <p:sp>
        <p:nvSpPr>
          <p:cNvPr id="214" name="Google Shape;214;p11">
            <a:extLst>
              <a:ext uri="{FF2B5EF4-FFF2-40B4-BE49-F238E27FC236}">
                <a16:creationId xmlns:a16="http://schemas.microsoft.com/office/drawing/2014/main" id="{58526471-946F-33E9-1089-E6ED8E3BF58C}"/>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fontScale="77500" lnSpcReduction="20000"/>
          </a:bodyPr>
          <a:lstStyle/>
          <a:p>
            <a:r>
              <a:rPr lang="en-US" b="1" dirty="0"/>
              <a:t>Object Detection system</a:t>
            </a:r>
            <a:r>
              <a:rPr lang="en-US" dirty="0"/>
              <a:t> using a </a:t>
            </a:r>
            <a:r>
              <a:rPr lang="en-US" b="1" dirty="0"/>
              <a:t>pre-trained YOLO model (yolov12x.pt)</a:t>
            </a:r>
            <a:r>
              <a:rPr lang="en-US" dirty="0"/>
              <a:t> from the </a:t>
            </a:r>
            <a:r>
              <a:rPr lang="en-US" dirty="0" err="1"/>
              <a:t>Ultralytics</a:t>
            </a:r>
            <a:r>
              <a:rPr lang="en-US" dirty="0"/>
              <a:t> library. The goal was to build a model capable of detecting and classifying multiple objects in images with high accuracy and fast inference speed.</a:t>
            </a:r>
          </a:p>
          <a:p>
            <a:r>
              <a:rPr lang="en-US" b="1" dirty="0"/>
              <a:t>Model Setup and Evaluation</a:t>
            </a:r>
            <a:endParaRPr lang="ar-EG" b="1" dirty="0"/>
          </a:p>
          <a:p>
            <a:r>
              <a:rPr lang="en-US" dirty="0"/>
              <a:t>to measure its performance. The evaluation automatically generated detection results and key metrics including:</a:t>
            </a:r>
          </a:p>
          <a:p>
            <a:r>
              <a:rPr lang="en-US" b="1" dirty="0"/>
              <a:t>mAP@0.5</a:t>
            </a:r>
            <a:r>
              <a:rPr lang="en-US" dirty="0"/>
              <a:t> – Measures the overlap quality between predicted and ground-truth bounding boxes.</a:t>
            </a:r>
          </a:p>
          <a:p>
            <a:r>
              <a:rPr lang="en-US" b="1" dirty="0"/>
              <a:t>mAP@0.5:0.95</a:t>
            </a:r>
            <a:r>
              <a:rPr lang="en-US" dirty="0"/>
              <a:t> – A stricter score averaged across 10 </a:t>
            </a:r>
            <a:r>
              <a:rPr lang="en-US" dirty="0" err="1"/>
              <a:t>IoU</a:t>
            </a:r>
            <a:r>
              <a:rPr lang="en-US" dirty="0"/>
              <a:t> thresholds.</a:t>
            </a:r>
          </a:p>
          <a:p>
            <a:r>
              <a:rPr lang="en-US" b="1" dirty="0"/>
              <a:t>Precision</a:t>
            </a:r>
            <a:r>
              <a:rPr lang="en-US" dirty="0"/>
              <a:t> – Percentage of predicted boxes that are correct.</a:t>
            </a:r>
          </a:p>
          <a:p>
            <a:r>
              <a:rPr lang="en-US" b="1" dirty="0"/>
              <a:t>Recall</a:t>
            </a:r>
            <a:r>
              <a:rPr lang="en-US" dirty="0"/>
              <a:t> – Percentage of actual objects successfully detected.</a:t>
            </a:r>
          </a:p>
          <a:p>
            <a:r>
              <a:rPr lang="en-US" dirty="0"/>
              <a:t>These metrics provide a full understanding of both accuracy and robustness of the object detection model.</a:t>
            </a:r>
          </a:p>
        </p:txBody>
      </p:sp>
      <p:sp>
        <p:nvSpPr>
          <p:cNvPr id="215" name="Google Shape;215;p11">
            <a:extLst>
              <a:ext uri="{FF2B5EF4-FFF2-40B4-BE49-F238E27FC236}">
                <a16:creationId xmlns:a16="http://schemas.microsoft.com/office/drawing/2014/main" id="{CAC8A8BF-8C2B-6C20-D3F6-61FB1EC9CDBA}"/>
              </a:ext>
            </a:extLst>
          </p:cNvPr>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lvl="0"/>
            <a:fld id="{5C6A64CA-2458-4BBF-B194-6A98E858D607}" type="datetime1">
              <a:rPr lang="en-US"/>
              <a:pPr lvl="0"/>
              <a:t>11/29/2025</a:t>
            </a:fld>
            <a:endParaRPr dirty="0"/>
          </a:p>
        </p:txBody>
      </p:sp>
      <p:sp>
        <p:nvSpPr>
          <p:cNvPr id="216" name="Google Shape;216;p11">
            <a:extLst>
              <a:ext uri="{FF2B5EF4-FFF2-40B4-BE49-F238E27FC236}">
                <a16:creationId xmlns:a16="http://schemas.microsoft.com/office/drawing/2014/main" id="{16AAB7E2-ADC1-4E58-A417-F635BA3E2B9B}"/>
              </a:ext>
            </a:extLst>
          </p:cNvPr>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p>
            <a:r>
              <a:rPr lang="en-US" dirty="0" err="1"/>
              <a:t>DetactaX</a:t>
            </a:r>
            <a:r>
              <a:rPr lang="en-US" dirty="0"/>
              <a:t> – Image Classification &amp; Object Recognition Reimagined.</a:t>
            </a:r>
          </a:p>
          <a:p>
            <a:pPr marL="0" lvl="0" indent="0" algn="ctr" rtl="0">
              <a:spcBef>
                <a:spcPts val="0"/>
              </a:spcBef>
              <a:spcAft>
                <a:spcPts val="0"/>
              </a:spcAft>
              <a:buNone/>
            </a:pPr>
            <a:endParaRPr dirty="0"/>
          </a:p>
        </p:txBody>
      </p:sp>
      <p:sp>
        <p:nvSpPr>
          <p:cNvPr id="217" name="Google Shape;217;p11">
            <a:extLst>
              <a:ext uri="{FF2B5EF4-FFF2-40B4-BE49-F238E27FC236}">
                <a16:creationId xmlns:a16="http://schemas.microsoft.com/office/drawing/2014/main" id="{800243DC-88FE-A5D5-8E29-CC7D8CD73595}"/>
              </a:ext>
            </a:extLst>
          </p:cNvPr>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17</a:t>
            </a:fld>
            <a:endParaRPr/>
          </a:p>
        </p:txBody>
      </p:sp>
      <p:pic>
        <p:nvPicPr>
          <p:cNvPr id="2" name="Picture 1" descr="A blue text on a black background&#10;&#10;AI-generated content may be incorrect.">
            <a:extLst>
              <a:ext uri="{FF2B5EF4-FFF2-40B4-BE49-F238E27FC236}">
                <a16:creationId xmlns:a16="http://schemas.microsoft.com/office/drawing/2014/main" id="{D8989FF0-EA7C-B764-7FC3-7A67A2EC9BCE}"/>
              </a:ext>
            </a:extLst>
          </p:cNvPr>
          <p:cNvPicPr>
            <a:picLocks noChangeAspect="1"/>
          </p:cNvPicPr>
          <p:nvPr/>
        </p:nvPicPr>
        <p:blipFill>
          <a:blip r:embed="rId3"/>
          <a:stretch>
            <a:fillRect/>
          </a:stretch>
        </p:blipFill>
        <p:spPr>
          <a:xfrm>
            <a:off x="9156273" y="6347222"/>
            <a:ext cx="1475520" cy="383380"/>
          </a:xfrm>
          <a:prstGeom prst="rect">
            <a:avLst/>
          </a:prstGeom>
        </p:spPr>
      </p:pic>
      <p:sp>
        <p:nvSpPr>
          <p:cNvPr id="3" name="TextBox 2">
            <a:extLst>
              <a:ext uri="{FF2B5EF4-FFF2-40B4-BE49-F238E27FC236}">
                <a16:creationId xmlns:a16="http://schemas.microsoft.com/office/drawing/2014/main" id="{4C917F37-C10E-8B14-4B51-5E34469764D1}"/>
              </a:ext>
            </a:extLst>
          </p:cNvPr>
          <p:cNvSpPr txBox="1"/>
          <p:nvPr/>
        </p:nvSpPr>
        <p:spPr>
          <a:xfrm>
            <a:off x="838200" y="1070591"/>
            <a:ext cx="10515600" cy="584775"/>
          </a:xfrm>
          <a:prstGeom prst="rect">
            <a:avLst/>
          </a:prstGeom>
          <a:noFill/>
        </p:spPr>
        <p:txBody>
          <a:bodyPr wrap="square" rtlCol="0">
            <a:spAutoFit/>
          </a:bodyPr>
          <a:lstStyle/>
          <a:p>
            <a:r>
              <a:rPr lang="en-US" sz="3200" b="1" dirty="0"/>
              <a:t>Model Details:</a:t>
            </a:r>
          </a:p>
        </p:txBody>
      </p:sp>
    </p:spTree>
    <p:extLst>
      <p:ext uri="{BB962C8B-B14F-4D97-AF65-F5344CB8AC3E}">
        <p14:creationId xmlns:p14="http://schemas.microsoft.com/office/powerpoint/2010/main" val="35914057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C423F-FEC6-3E4D-AE84-0F9806748E4D}"/>
              </a:ext>
            </a:extLst>
          </p:cNvPr>
          <p:cNvSpPr>
            <a:spLocks noGrp="1"/>
          </p:cNvSpPr>
          <p:nvPr>
            <p:ph type="title"/>
          </p:nvPr>
        </p:nvSpPr>
        <p:spPr>
          <a:xfrm>
            <a:off x="838200" y="1083733"/>
            <a:ext cx="10515600" cy="606955"/>
          </a:xfrm>
        </p:spPr>
        <p:txBody>
          <a:bodyPr>
            <a:normAutofit fontScale="90000"/>
          </a:bodyPr>
          <a:lstStyle/>
          <a:p>
            <a:r>
              <a:rPr lang="en-US" b="1" dirty="0"/>
              <a:t>Model Details:</a:t>
            </a:r>
            <a:endParaRPr lang="en-US" dirty="0"/>
          </a:p>
        </p:txBody>
      </p:sp>
      <p:sp>
        <p:nvSpPr>
          <p:cNvPr id="3" name="Text Placeholder 2">
            <a:extLst>
              <a:ext uri="{FF2B5EF4-FFF2-40B4-BE49-F238E27FC236}">
                <a16:creationId xmlns:a16="http://schemas.microsoft.com/office/drawing/2014/main" id="{25B6079C-626F-7F84-5CED-ABBB588507C0}"/>
              </a:ext>
            </a:extLst>
          </p:cNvPr>
          <p:cNvSpPr>
            <a:spLocks noGrp="1"/>
          </p:cNvSpPr>
          <p:nvPr>
            <p:ph type="body" idx="1"/>
          </p:nvPr>
        </p:nvSpPr>
        <p:spPr/>
        <p:txBody>
          <a:bodyPr>
            <a:normAutofit lnSpcReduction="10000"/>
          </a:bodyPr>
          <a:lstStyle/>
          <a:p>
            <a:r>
              <a:rPr lang="en-US" b="1" dirty="0"/>
              <a:t>Key Code Operations:</a:t>
            </a:r>
          </a:p>
          <a:p>
            <a:pPr marL="114300" indent="0">
              <a:buNone/>
            </a:pPr>
            <a:r>
              <a:rPr lang="en-US" b="1" dirty="0"/>
              <a:t>1)Load YOLO model:</a:t>
            </a:r>
          </a:p>
          <a:p>
            <a:pPr marL="571500" lvl="1" indent="0">
              <a:buNone/>
            </a:pPr>
            <a:r>
              <a:rPr lang="en-US" dirty="0"/>
              <a:t>model = YOLO("yolov12x.pt")</a:t>
            </a:r>
          </a:p>
          <a:p>
            <a:pPr marL="114300" indent="0">
              <a:buNone/>
            </a:pPr>
            <a:r>
              <a:rPr lang="en-US" b="1" dirty="0"/>
              <a:t>2) Run validation on COCO128:</a:t>
            </a:r>
            <a:endParaRPr lang="ar-EG" b="1" dirty="0"/>
          </a:p>
          <a:p>
            <a:pPr marL="571500" lvl="1" indent="0">
              <a:buNone/>
            </a:pPr>
            <a:r>
              <a:rPr lang="en-US" dirty="0"/>
              <a:t>metrics = </a:t>
            </a:r>
            <a:r>
              <a:rPr lang="en-US" dirty="0" err="1"/>
              <a:t>model.val</a:t>
            </a:r>
            <a:r>
              <a:rPr lang="en-US" dirty="0"/>
              <a:t>(data="coco128.yaml", </a:t>
            </a:r>
            <a:r>
              <a:rPr lang="en-US" dirty="0" err="1"/>
              <a:t>imgsz</a:t>
            </a:r>
            <a:r>
              <a:rPr lang="en-US" dirty="0"/>
              <a:t>=640)</a:t>
            </a:r>
          </a:p>
          <a:p>
            <a:pPr marL="114300" indent="0">
              <a:buNone/>
            </a:pPr>
            <a:r>
              <a:rPr lang="en-US" b="1" dirty="0"/>
              <a:t>3) Display sample detection results:</a:t>
            </a:r>
            <a:endParaRPr lang="ar-EG" b="1" dirty="0"/>
          </a:p>
          <a:p>
            <a:pPr marL="571500" lvl="1" indent="0">
              <a:buNone/>
            </a:pPr>
            <a:r>
              <a:rPr lang="en-US" dirty="0"/>
              <a:t>display(Image(filename=</a:t>
            </a:r>
            <a:r>
              <a:rPr lang="en-US" dirty="0" err="1"/>
              <a:t>img_path</a:t>
            </a:r>
            <a:r>
              <a:rPr lang="en-US" dirty="0"/>
              <a:t>))</a:t>
            </a:r>
          </a:p>
          <a:p>
            <a:pPr marL="114300" indent="0">
              <a:buNone/>
            </a:pPr>
            <a:r>
              <a:rPr lang="en-US" b="1" dirty="0"/>
              <a:t>4) Export structured performance report:</a:t>
            </a:r>
            <a:endParaRPr lang="ar-EG" b="1" dirty="0"/>
          </a:p>
          <a:p>
            <a:pPr marL="571500" lvl="1" indent="0">
              <a:buNone/>
            </a:pPr>
            <a:r>
              <a:rPr lang="en-US" dirty="0"/>
              <a:t>with open("model_evaluation_report.txt", "w") as f:</a:t>
            </a:r>
            <a:endParaRPr lang="ar-EG" dirty="0"/>
          </a:p>
          <a:p>
            <a:pPr marL="571500" lvl="1" indent="0">
              <a:buNone/>
            </a:pPr>
            <a:r>
              <a:rPr lang="en-US" dirty="0" err="1"/>
              <a:t>f.write</a:t>
            </a:r>
            <a:r>
              <a:rPr lang="en-US" dirty="0"/>
              <a:t>(report)]</a:t>
            </a:r>
          </a:p>
          <a:p>
            <a:endParaRPr lang="en-US" dirty="0"/>
          </a:p>
        </p:txBody>
      </p:sp>
      <p:sp>
        <p:nvSpPr>
          <p:cNvPr id="4" name="Slide Number Placeholder 3">
            <a:extLst>
              <a:ext uri="{FF2B5EF4-FFF2-40B4-BE49-F238E27FC236}">
                <a16:creationId xmlns:a16="http://schemas.microsoft.com/office/drawing/2014/main" id="{1D3B0DB0-A88F-9094-3CDC-E75AE9E69DD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18</a:t>
            </a:fld>
            <a:endParaRPr lang="en-US"/>
          </a:p>
        </p:txBody>
      </p:sp>
      <p:sp>
        <p:nvSpPr>
          <p:cNvPr id="5" name="TextBox 4">
            <a:extLst>
              <a:ext uri="{FF2B5EF4-FFF2-40B4-BE49-F238E27FC236}">
                <a16:creationId xmlns:a16="http://schemas.microsoft.com/office/drawing/2014/main" id="{EFA64E0B-7E85-9E4B-4793-7799F1287499}"/>
              </a:ext>
            </a:extLst>
          </p:cNvPr>
          <p:cNvSpPr txBox="1"/>
          <p:nvPr/>
        </p:nvSpPr>
        <p:spPr>
          <a:xfrm>
            <a:off x="838200" y="6356350"/>
            <a:ext cx="2743200" cy="338554"/>
          </a:xfrm>
          <a:prstGeom prst="rect">
            <a:avLst/>
          </a:prstGeom>
          <a:noFill/>
        </p:spPr>
        <p:txBody>
          <a:bodyPr wrap="square" rtlCol="0">
            <a:spAutoFit/>
          </a:bodyPr>
          <a:lstStyle/>
          <a:p>
            <a:pPr algn="ctr"/>
            <a:r>
              <a:rPr lang="en-US" sz="1600" dirty="0">
                <a:solidFill>
                  <a:schemeClr val="bg1"/>
                </a:solidFill>
              </a:rPr>
              <a:t>11/28/2025</a:t>
            </a:r>
          </a:p>
        </p:txBody>
      </p:sp>
    </p:spTree>
    <p:extLst>
      <p:ext uri="{BB962C8B-B14F-4D97-AF65-F5344CB8AC3E}">
        <p14:creationId xmlns:p14="http://schemas.microsoft.com/office/powerpoint/2010/main" val="32528296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EF048-64A9-A1F3-3001-13F2C198D59C}"/>
              </a:ext>
            </a:extLst>
          </p:cNvPr>
          <p:cNvSpPr>
            <a:spLocks noGrp="1"/>
          </p:cNvSpPr>
          <p:nvPr>
            <p:ph type="title"/>
          </p:nvPr>
        </p:nvSpPr>
        <p:spPr>
          <a:xfrm>
            <a:off x="496443" y="992776"/>
            <a:ext cx="3734014" cy="724991"/>
          </a:xfrm>
        </p:spPr>
        <p:txBody>
          <a:bodyPr vert="horz" lIns="91440" tIns="45720" rIns="91440" bIns="45720" rtlCol="0" anchor="b">
            <a:normAutofit/>
          </a:bodyPr>
          <a:lstStyle/>
          <a:p>
            <a:r>
              <a:rPr lang="en-US" sz="4000" b="1" dirty="0"/>
              <a:t>Summary</a:t>
            </a:r>
          </a:p>
        </p:txBody>
      </p:sp>
      <p:sp>
        <p:nvSpPr>
          <p:cNvPr id="3" name="Text Placeholder 2">
            <a:extLst>
              <a:ext uri="{FF2B5EF4-FFF2-40B4-BE49-F238E27FC236}">
                <a16:creationId xmlns:a16="http://schemas.microsoft.com/office/drawing/2014/main" id="{74613F2F-C81A-6EBF-BC4C-9FB7C563E8F6}"/>
              </a:ext>
            </a:extLst>
          </p:cNvPr>
          <p:cNvSpPr>
            <a:spLocks noGrp="1"/>
          </p:cNvSpPr>
          <p:nvPr>
            <p:ph type="body" idx="1"/>
          </p:nvPr>
        </p:nvSpPr>
        <p:spPr>
          <a:xfrm>
            <a:off x="496443" y="1906874"/>
            <a:ext cx="4374586" cy="4100029"/>
          </a:xfrm>
        </p:spPr>
        <p:txBody>
          <a:bodyPr vert="horz" lIns="91440" tIns="45720" rIns="91440" bIns="45720" rtlCol="0">
            <a:normAutofit fontScale="92500"/>
          </a:bodyPr>
          <a:lstStyle/>
          <a:p>
            <a:r>
              <a:rPr lang="en-US" dirty="0">
                <a:solidFill>
                  <a:schemeClr val="tx1">
                    <a:lumMod val="85000"/>
                    <a:lumOff val="15000"/>
                  </a:schemeClr>
                </a:solidFill>
              </a:rPr>
              <a:t>The</a:t>
            </a:r>
            <a:r>
              <a:rPr lang="en-US" b="1" dirty="0">
                <a:solidFill>
                  <a:schemeClr val="tx1">
                    <a:lumMod val="85000"/>
                    <a:lumOff val="15000"/>
                  </a:schemeClr>
                </a:solidFill>
              </a:rPr>
              <a:t> YOLOv12x </a:t>
            </a:r>
            <a:r>
              <a:rPr lang="en-US" dirty="0">
                <a:solidFill>
                  <a:schemeClr val="tx1">
                    <a:lumMod val="85000"/>
                    <a:lumOff val="15000"/>
                  </a:schemeClr>
                </a:solidFill>
              </a:rPr>
              <a:t>model successfully completed object detection on the validation data, generating reliable performance scores and visual outputs. The evaluation report summarizes the model’s strength in identifying objects with strong precision the project requirements for a trained and evaluated object detection system.</a:t>
            </a:r>
          </a:p>
          <a:p>
            <a:r>
              <a:rPr lang="en-US" dirty="0">
                <a:solidFill>
                  <a:schemeClr val="tx1">
                    <a:lumMod val="85000"/>
                    <a:lumOff val="15000"/>
                  </a:schemeClr>
                </a:solidFill>
              </a:rPr>
              <a:t>and recall, meeting</a:t>
            </a:r>
          </a:p>
        </p:txBody>
      </p:sp>
      <p:pic>
        <p:nvPicPr>
          <p:cNvPr id="8" name="Picture 7"/>
          <p:cNvPicPr>
            <a:picLocks noChangeAspect="1"/>
          </p:cNvPicPr>
          <p:nvPr/>
        </p:nvPicPr>
        <p:blipFill>
          <a:blip r:embed="rId2"/>
          <a:stretch>
            <a:fillRect/>
          </a:stretch>
        </p:blipFill>
        <p:spPr>
          <a:xfrm>
            <a:off x="5047002" y="379829"/>
            <a:ext cx="7032456" cy="455160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TextBox 3">
            <a:extLst>
              <a:ext uri="{FF2B5EF4-FFF2-40B4-BE49-F238E27FC236}">
                <a16:creationId xmlns:a16="http://schemas.microsoft.com/office/drawing/2014/main" id="{E04986A0-4AD2-11B4-CCFE-6E37E1670FD5}"/>
              </a:ext>
            </a:extLst>
          </p:cNvPr>
          <p:cNvSpPr txBox="1"/>
          <p:nvPr/>
        </p:nvSpPr>
        <p:spPr>
          <a:xfrm>
            <a:off x="880533" y="6316133"/>
            <a:ext cx="2675467" cy="338554"/>
          </a:xfrm>
          <a:prstGeom prst="rect">
            <a:avLst/>
          </a:prstGeom>
          <a:noFill/>
        </p:spPr>
        <p:txBody>
          <a:bodyPr wrap="square" rtlCol="0">
            <a:spAutoFit/>
          </a:bodyPr>
          <a:lstStyle/>
          <a:p>
            <a:pPr algn="ctr"/>
            <a:r>
              <a:rPr lang="en-US" sz="1600" dirty="0">
                <a:solidFill>
                  <a:schemeClr val="bg1"/>
                </a:solidFill>
              </a:rPr>
              <a:t>11/28/2025</a:t>
            </a:r>
          </a:p>
        </p:txBody>
      </p:sp>
    </p:spTree>
    <p:extLst>
      <p:ext uri="{BB962C8B-B14F-4D97-AF65-F5344CB8AC3E}">
        <p14:creationId xmlns:p14="http://schemas.microsoft.com/office/powerpoint/2010/main" val="16239807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2CE6C-DDEF-5C8A-D6CC-2DD87CB6FE6E}"/>
              </a:ext>
            </a:extLst>
          </p:cNvPr>
          <p:cNvSpPr>
            <a:spLocks noGrp="1"/>
          </p:cNvSpPr>
          <p:nvPr>
            <p:ph type="title"/>
          </p:nvPr>
        </p:nvSpPr>
        <p:spPr>
          <a:xfrm>
            <a:off x="838200" y="1005840"/>
            <a:ext cx="10515600" cy="684848"/>
          </a:xfrm>
        </p:spPr>
        <p:txBody>
          <a:bodyPr wrap="square" anchor="ctr">
            <a:normAutofit fontScale="90000"/>
          </a:bodyPr>
          <a:lstStyle/>
          <a:p>
            <a:r>
              <a:rPr lang="en-US" b="1" dirty="0"/>
              <a:t>Project team:</a:t>
            </a:r>
          </a:p>
        </p:txBody>
      </p:sp>
      <p:sp>
        <p:nvSpPr>
          <p:cNvPr id="4" name="Slide Number Placeholder 3">
            <a:extLst>
              <a:ext uri="{FF2B5EF4-FFF2-40B4-BE49-F238E27FC236}">
                <a16:creationId xmlns:a16="http://schemas.microsoft.com/office/drawing/2014/main" id="{B91E7D9E-648A-42CD-0DF3-2CEAE0F58F0A}"/>
              </a:ext>
            </a:extLst>
          </p:cNvPr>
          <p:cNvSpPr>
            <a:spLocks noGrp="1"/>
          </p:cNvSpPr>
          <p:nvPr>
            <p:ph type="sldNum" idx="12"/>
          </p:nvPr>
        </p:nvSpPr>
        <p:spPr>
          <a:xfrm>
            <a:off x="8610600" y="6356350"/>
            <a:ext cx="2743200" cy="365125"/>
          </a:xfrm>
        </p:spPr>
        <p:txBody>
          <a:bodyPr wrap="square" anchor="ctr">
            <a:normAutofit/>
          </a:bodyPr>
          <a:lstStyle/>
          <a:p>
            <a:pPr marL="0" lvl="0" indent="0" rtl="0">
              <a:spcBef>
                <a:spcPts val="0"/>
              </a:spcBef>
              <a:spcAft>
                <a:spcPts val="600"/>
              </a:spcAft>
              <a:buNone/>
            </a:pPr>
            <a:fld id="{00000000-1234-1234-1234-123412341234}" type="slidenum">
              <a:rPr lang="en-US" smtClean="0"/>
              <a:pPr marL="0" lvl="0" indent="0" rtl="0">
                <a:spcBef>
                  <a:spcPts val="0"/>
                </a:spcBef>
                <a:spcAft>
                  <a:spcPts val="600"/>
                </a:spcAft>
                <a:buNone/>
              </a:pPr>
              <a:t>2</a:t>
            </a:fld>
            <a:endParaRPr lang="en-US"/>
          </a:p>
        </p:txBody>
      </p:sp>
      <p:sp>
        <p:nvSpPr>
          <p:cNvPr id="3" name="Text Placeholder 2">
            <a:extLst>
              <a:ext uri="{FF2B5EF4-FFF2-40B4-BE49-F238E27FC236}">
                <a16:creationId xmlns:a16="http://schemas.microsoft.com/office/drawing/2014/main" id="{770D6E84-8CEF-2DF9-9E6B-D3C90D334549}"/>
              </a:ext>
            </a:extLst>
          </p:cNvPr>
          <p:cNvSpPr>
            <a:spLocks noGrp="1"/>
          </p:cNvSpPr>
          <p:nvPr>
            <p:ph type="body" idx="4294967295"/>
          </p:nvPr>
        </p:nvSpPr>
        <p:spPr>
          <a:xfrm>
            <a:off x="838200" y="1881188"/>
            <a:ext cx="7094220" cy="4352544"/>
          </a:xfrm>
        </p:spPr>
        <p:txBody>
          <a:bodyPr anchor="t">
            <a:normAutofit/>
          </a:bodyPr>
          <a:lstStyle/>
          <a:p>
            <a:pPr>
              <a:spcBef>
                <a:spcPts val="0"/>
              </a:spcBef>
              <a:spcAft>
                <a:spcPts val="600"/>
              </a:spcAft>
              <a:buClr>
                <a:srgbClr val="000000"/>
              </a:buClr>
            </a:pPr>
            <a:r>
              <a:rPr lang="en-US" sz="2400" b="1" i="0" u="none" strike="noStrike" cap="none" dirty="0"/>
              <a:t>Zyad Gamal </a:t>
            </a:r>
            <a:r>
              <a:rPr lang="en-US" sz="2400" b="0" i="0" u="none" strike="noStrike" cap="none" dirty="0"/>
              <a:t>(team leader): Azure Integration &amp; API Deployment.</a:t>
            </a:r>
          </a:p>
          <a:p>
            <a:pPr>
              <a:spcBef>
                <a:spcPts val="0"/>
              </a:spcBef>
              <a:spcAft>
                <a:spcPts val="600"/>
              </a:spcAft>
              <a:buClr>
                <a:srgbClr val="000000"/>
              </a:buClr>
            </a:pPr>
            <a:r>
              <a:rPr lang="en-US" sz="2400" b="1" i="0" u="none" strike="noStrike" cap="none" dirty="0"/>
              <a:t>Basel Mohamed Mostafa</a:t>
            </a:r>
            <a:r>
              <a:rPr lang="en-US" sz="2400" b="0" i="0" u="none" strike="noStrike" cap="none" dirty="0"/>
              <a:t>: Classification Models</a:t>
            </a:r>
            <a:r>
              <a:rPr lang="en-US" sz="2400" dirty="0"/>
              <a:t> Baseline &amp; Car Classifier </a:t>
            </a:r>
            <a:r>
              <a:rPr lang="en-US" sz="2400" b="0" i="0" u="none" strike="noStrike" cap="none" dirty="0"/>
              <a:t>structure &amp; Training, </a:t>
            </a:r>
            <a:r>
              <a:rPr lang="en-US" sz="2400" b="0" i="0" u="none" strike="noStrike" cap="none" dirty="0" err="1"/>
              <a:t>Mlflow</a:t>
            </a:r>
            <a:r>
              <a:rPr lang="en-US" sz="2400" b="0" i="0" u="none" strike="noStrike" cap="none" dirty="0"/>
              <a:t>, and Project Documentation.</a:t>
            </a:r>
          </a:p>
          <a:p>
            <a:pPr>
              <a:spcBef>
                <a:spcPts val="0"/>
              </a:spcBef>
              <a:spcAft>
                <a:spcPts val="600"/>
              </a:spcAft>
              <a:buClr>
                <a:srgbClr val="000000"/>
              </a:buClr>
            </a:pPr>
            <a:r>
              <a:rPr lang="en-US" sz="2400" b="1" i="0" u="none" strike="noStrike" cap="none" dirty="0"/>
              <a:t>Omar Yasser</a:t>
            </a:r>
            <a:r>
              <a:rPr lang="en-US" sz="2400" b="0" i="0" u="none" strike="noStrike" cap="none" dirty="0"/>
              <a:t>: Project Models Interface GUI using </a:t>
            </a:r>
            <a:r>
              <a:rPr lang="en-US" sz="2400" b="0" i="0" u="none" strike="noStrike" cap="none" dirty="0" err="1"/>
              <a:t>Streamlit</a:t>
            </a:r>
            <a:r>
              <a:rPr lang="en-US" sz="2400" b="0" i="0" u="none" strike="noStrike" cap="none" dirty="0"/>
              <a:t>.</a:t>
            </a:r>
          </a:p>
          <a:p>
            <a:pPr>
              <a:spcBef>
                <a:spcPts val="0"/>
              </a:spcBef>
              <a:spcAft>
                <a:spcPts val="600"/>
              </a:spcAft>
              <a:buClr>
                <a:srgbClr val="000000"/>
              </a:buClr>
            </a:pPr>
            <a:r>
              <a:rPr lang="en-US" sz="2400" b="1" i="0" u="none" strike="noStrike" cap="none" dirty="0"/>
              <a:t>Mohamed </a:t>
            </a:r>
            <a:r>
              <a:rPr lang="en-US" sz="2400" b="1" i="0" u="none" strike="noStrike" cap="none" dirty="0" err="1"/>
              <a:t>Elfouly</a:t>
            </a:r>
            <a:r>
              <a:rPr lang="en-US" sz="2400" b="0" i="0" u="none" strike="noStrike" cap="none" dirty="0"/>
              <a:t>: Object Recognition Model.</a:t>
            </a:r>
          </a:p>
          <a:p>
            <a:pPr>
              <a:spcBef>
                <a:spcPts val="0"/>
              </a:spcBef>
              <a:spcAft>
                <a:spcPts val="600"/>
              </a:spcAft>
              <a:buClr>
                <a:srgbClr val="000000"/>
              </a:buClr>
            </a:pPr>
            <a:r>
              <a:rPr lang="en-US" sz="2400" b="1" i="0" u="none" strike="noStrike" cap="none" dirty="0"/>
              <a:t>Zyad Ahmed</a:t>
            </a:r>
            <a:r>
              <a:rPr lang="en-US" sz="2400" b="0" i="0" u="none" strike="noStrike" cap="none" dirty="0"/>
              <a:t>: Dataset </a:t>
            </a:r>
            <a:r>
              <a:rPr lang="en-US" sz="2400" b="0" i="0" u="none" strike="noStrike" cap="none" dirty="0" err="1"/>
              <a:t>Acquistion</a:t>
            </a:r>
            <a:r>
              <a:rPr lang="en-US" sz="2400" b="0" i="0" u="none" strike="noStrike" cap="none" dirty="0"/>
              <a:t> &amp; Augmentations.</a:t>
            </a:r>
          </a:p>
          <a:p>
            <a:pPr>
              <a:spcBef>
                <a:spcPts val="0"/>
              </a:spcBef>
              <a:spcAft>
                <a:spcPts val="600"/>
              </a:spcAft>
              <a:buClr>
                <a:srgbClr val="000000"/>
              </a:buClr>
            </a:pPr>
            <a:r>
              <a:rPr lang="en-US" sz="2400" b="1" i="0" u="none" strike="noStrike" cap="none" dirty="0"/>
              <a:t>Abdulrahman</a:t>
            </a:r>
            <a:r>
              <a:rPr lang="en-US" sz="2400" b="0" i="0" u="none" strike="noStrike" cap="none" dirty="0"/>
              <a:t>: Baseline </a:t>
            </a:r>
            <a:r>
              <a:rPr lang="en-US" sz="2400" b="0" i="0" u="none" strike="noStrike" cap="none" dirty="0" err="1"/>
              <a:t>Classifer</a:t>
            </a:r>
            <a:r>
              <a:rPr lang="en-US" sz="2400" b="0" i="0" u="none" strike="noStrike" cap="none" dirty="0"/>
              <a:t> Transfer Learning.</a:t>
            </a:r>
          </a:p>
        </p:txBody>
      </p:sp>
      <p:pic>
        <p:nvPicPr>
          <p:cNvPr id="5" name="Picture 4" descr="A logo of a bird with a magnifying glass&#10;&#10;AI-generated content may be incorrect.">
            <a:extLst>
              <a:ext uri="{FF2B5EF4-FFF2-40B4-BE49-F238E27FC236}">
                <a16:creationId xmlns:a16="http://schemas.microsoft.com/office/drawing/2014/main" id="{5C4DE48E-784A-3CBA-CD49-6547579CE3F4}"/>
              </a:ext>
            </a:extLst>
          </p:cNvPr>
          <p:cNvPicPr>
            <a:picLocks noChangeAspect="1"/>
          </p:cNvPicPr>
          <p:nvPr/>
        </p:nvPicPr>
        <p:blipFill>
          <a:blip r:embed="rId3">
            <a:extLst>
              <a:ext uri="{28A0092B-C50C-407E-A947-70E740481C1C}">
                <a14:useLocalDpi xmlns:a14="http://schemas.microsoft.com/office/drawing/2010/main" val="0"/>
              </a:ext>
            </a:extLst>
          </a:blip>
          <a:srcRect l="15625" r="14520" b="-3"/>
          <a:stretch>
            <a:fillRect/>
          </a:stretch>
        </p:blipFill>
        <p:spPr>
          <a:xfrm>
            <a:off x="8313420" y="1881188"/>
            <a:ext cx="3040379" cy="4352544"/>
          </a:xfrm>
          <a:prstGeom prst="rect">
            <a:avLst/>
          </a:prstGeom>
          <a:noFill/>
          <a:ln>
            <a:noFill/>
          </a:ln>
        </p:spPr>
      </p:pic>
    </p:spTree>
    <p:extLst>
      <p:ext uri="{BB962C8B-B14F-4D97-AF65-F5344CB8AC3E}">
        <p14:creationId xmlns:p14="http://schemas.microsoft.com/office/powerpoint/2010/main" val="38940070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BA6938-5F10-6B78-3D12-C8A983B862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BE2237-BEA8-010E-CE8E-6C6246DDD2CE}"/>
              </a:ext>
            </a:extLst>
          </p:cNvPr>
          <p:cNvSpPr>
            <a:spLocks noGrp="1"/>
          </p:cNvSpPr>
          <p:nvPr>
            <p:ph type="title"/>
          </p:nvPr>
        </p:nvSpPr>
        <p:spPr>
          <a:xfrm>
            <a:off x="0" y="4524971"/>
            <a:ext cx="12191999" cy="1193138"/>
          </a:xfrm>
        </p:spPr>
        <p:txBody>
          <a:bodyPr vert="horz" lIns="91440" tIns="45720" rIns="91440" bIns="45720" rtlCol="0" anchor="ctr">
            <a:normAutofit/>
          </a:bodyPr>
          <a:lstStyle/>
          <a:p>
            <a:pPr algn="ctr"/>
            <a:r>
              <a:rPr lang="en-US" sz="4400" dirty="0"/>
              <a:t>Model Deployment</a:t>
            </a:r>
          </a:p>
        </p:txBody>
      </p:sp>
      <p:sp>
        <p:nvSpPr>
          <p:cNvPr id="4" name="AutoShape 2" descr="Real-Time Object Detection, Tracking, Blurring and Counting using ...">
            <a:extLst>
              <a:ext uri="{FF2B5EF4-FFF2-40B4-BE49-F238E27FC236}">
                <a16:creationId xmlns:a16="http://schemas.microsoft.com/office/drawing/2014/main" id="{38916B3A-625F-8C61-7285-1EDFA141176C}"/>
              </a:ext>
            </a:extLst>
          </p:cNvPr>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descr="&#10;">
            <a:extLst>
              <a:ext uri="{FF2B5EF4-FFF2-40B4-BE49-F238E27FC236}">
                <a16:creationId xmlns:a16="http://schemas.microsoft.com/office/drawing/2014/main" id="{C55BE383-BA51-D843-881A-7F10D75193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94199" y="680937"/>
            <a:ext cx="6003602" cy="4056434"/>
          </a:xfrm>
          <a:prstGeom prst="rect">
            <a:avLst/>
          </a:prstGeom>
        </p:spPr>
      </p:pic>
      <p:sp>
        <p:nvSpPr>
          <p:cNvPr id="3" name="TextBox 2">
            <a:extLst>
              <a:ext uri="{FF2B5EF4-FFF2-40B4-BE49-F238E27FC236}">
                <a16:creationId xmlns:a16="http://schemas.microsoft.com/office/drawing/2014/main" id="{D8606297-AAFC-B110-D731-549EB3438DD6}"/>
              </a:ext>
            </a:extLst>
          </p:cNvPr>
          <p:cNvSpPr txBox="1"/>
          <p:nvPr/>
        </p:nvSpPr>
        <p:spPr>
          <a:xfrm>
            <a:off x="880533" y="6316133"/>
            <a:ext cx="2675467" cy="338554"/>
          </a:xfrm>
          <a:prstGeom prst="rect">
            <a:avLst/>
          </a:prstGeom>
          <a:noFill/>
        </p:spPr>
        <p:txBody>
          <a:bodyPr wrap="square" rtlCol="0">
            <a:spAutoFit/>
          </a:bodyPr>
          <a:lstStyle/>
          <a:p>
            <a:pPr algn="ctr"/>
            <a:r>
              <a:rPr lang="en-US" sz="1600" dirty="0">
                <a:solidFill>
                  <a:schemeClr val="bg1"/>
                </a:solidFill>
              </a:rPr>
              <a:t>11/28/2025</a:t>
            </a:r>
          </a:p>
        </p:txBody>
      </p:sp>
    </p:spTree>
    <p:extLst>
      <p:ext uri="{BB962C8B-B14F-4D97-AF65-F5344CB8AC3E}">
        <p14:creationId xmlns:p14="http://schemas.microsoft.com/office/powerpoint/2010/main" val="11550830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A6AA53-7B62-4016-6826-F65EC02C50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0145B3-8D01-7DDA-ED5D-5697F3065040}"/>
              </a:ext>
            </a:extLst>
          </p:cNvPr>
          <p:cNvSpPr>
            <a:spLocks noGrp="1"/>
          </p:cNvSpPr>
          <p:nvPr>
            <p:ph type="title"/>
          </p:nvPr>
        </p:nvSpPr>
        <p:spPr>
          <a:xfrm>
            <a:off x="1137036" y="548640"/>
            <a:ext cx="9543405" cy="1188720"/>
          </a:xfrm>
        </p:spPr>
        <p:txBody>
          <a:bodyPr>
            <a:normAutofit/>
          </a:bodyPr>
          <a:lstStyle/>
          <a:p>
            <a:r>
              <a:rPr lang="en-US" sz="5400" dirty="0">
                <a:solidFill>
                  <a:schemeClr val="tx1">
                    <a:lumMod val="85000"/>
                    <a:lumOff val="15000"/>
                  </a:schemeClr>
                </a:solidFill>
              </a:rPr>
              <a:t>Why Deploy?</a:t>
            </a:r>
          </a:p>
        </p:txBody>
      </p:sp>
      <p:sp>
        <p:nvSpPr>
          <p:cNvPr id="3" name="Content Placeholder 2">
            <a:extLst>
              <a:ext uri="{FF2B5EF4-FFF2-40B4-BE49-F238E27FC236}">
                <a16:creationId xmlns:a16="http://schemas.microsoft.com/office/drawing/2014/main" id="{FBB3AB1B-6F42-E9FA-E18E-C42210A89D48}"/>
              </a:ext>
            </a:extLst>
          </p:cNvPr>
          <p:cNvSpPr>
            <a:spLocks noGrp="1"/>
          </p:cNvSpPr>
          <p:nvPr>
            <p:ph idx="1"/>
          </p:nvPr>
        </p:nvSpPr>
        <p:spPr>
          <a:xfrm>
            <a:off x="1957987" y="2431765"/>
            <a:ext cx="8276026" cy="3320031"/>
          </a:xfrm>
        </p:spPr>
        <p:txBody>
          <a:bodyPr anchor="ctr">
            <a:normAutofit/>
          </a:bodyPr>
          <a:lstStyle/>
          <a:p>
            <a:r>
              <a:rPr lang="en-US" dirty="0"/>
              <a:t>Make the model accessible to real users</a:t>
            </a:r>
          </a:p>
          <a:p>
            <a:r>
              <a:rPr lang="en-US" dirty="0"/>
              <a:t>Deliver predictions instantly and at scale</a:t>
            </a:r>
          </a:p>
          <a:p>
            <a:r>
              <a:rPr lang="en-US" dirty="0"/>
              <a:t>Integrate the system into real workflows</a:t>
            </a:r>
          </a:p>
          <a:p>
            <a:r>
              <a:rPr lang="en-US" dirty="0"/>
              <a:t>Ensure consistent, reliable performance</a:t>
            </a:r>
          </a:p>
        </p:txBody>
      </p:sp>
      <p:sp>
        <p:nvSpPr>
          <p:cNvPr id="4" name="TextBox 3">
            <a:extLst>
              <a:ext uri="{FF2B5EF4-FFF2-40B4-BE49-F238E27FC236}">
                <a16:creationId xmlns:a16="http://schemas.microsoft.com/office/drawing/2014/main" id="{1466D472-22F2-0F32-1E3A-5BDDD926EB60}"/>
              </a:ext>
            </a:extLst>
          </p:cNvPr>
          <p:cNvSpPr txBox="1"/>
          <p:nvPr/>
        </p:nvSpPr>
        <p:spPr>
          <a:xfrm>
            <a:off x="880533" y="6316133"/>
            <a:ext cx="2675467" cy="338554"/>
          </a:xfrm>
          <a:prstGeom prst="rect">
            <a:avLst/>
          </a:prstGeom>
          <a:noFill/>
        </p:spPr>
        <p:txBody>
          <a:bodyPr wrap="square" rtlCol="0">
            <a:spAutoFit/>
          </a:bodyPr>
          <a:lstStyle/>
          <a:p>
            <a:pPr algn="ctr"/>
            <a:r>
              <a:rPr lang="en-US" sz="1600" dirty="0">
                <a:solidFill>
                  <a:schemeClr val="bg1"/>
                </a:solidFill>
              </a:rPr>
              <a:t>11/28/2025</a:t>
            </a:r>
          </a:p>
        </p:txBody>
      </p:sp>
    </p:spTree>
    <p:extLst>
      <p:ext uri="{BB962C8B-B14F-4D97-AF65-F5344CB8AC3E}">
        <p14:creationId xmlns:p14="http://schemas.microsoft.com/office/powerpoint/2010/main" val="7272966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8BE5C-D73D-5564-574C-28E03AAB8A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020674-DF7C-6B0B-CB67-050037CBCA29}"/>
              </a:ext>
            </a:extLst>
          </p:cNvPr>
          <p:cNvSpPr>
            <a:spLocks noGrp="1"/>
          </p:cNvSpPr>
          <p:nvPr>
            <p:ph type="title"/>
          </p:nvPr>
        </p:nvSpPr>
        <p:spPr>
          <a:xfrm>
            <a:off x="1137036" y="548640"/>
            <a:ext cx="9543405" cy="1188720"/>
          </a:xfrm>
        </p:spPr>
        <p:txBody>
          <a:bodyPr>
            <a:normAutofit/>
          </a:bodyPr>
          <a:lstStyle/>
          <a:p>
            <a:r>
              <a:rPr lang="en-US" sz="5400" dirty="0">
                <a:solidFill>
                  <a:schemeClr val="tx1">
                    <a:lumMod val="85000"/>
                    <a:lumOff val="15000"/>
                  </a:schemeClr>
                </a:solidFill>
              </a:rPr>
              <a:t>Why Azure?</a:t>
            </a:r>
          </a:p>
        </p:txBody>
      </p:sp>
      <p:sp>
        <p:nvSpPr>
          <p:cNvPr id="3" name="Content Placeholder 2">
            <a:extLst>
              <a:ext uri="{FF2B5EF4-FFF2-40B4-BE49-F238E27FC236}">
                <a16:creationId xmlns:a16="http://schemas.microsoft.com/office/drawing/2014/main" id="{A7315870-AB3D-5124-90DC-C45F34853DB6}"/>
              </a:ext>
            </a:extLst>
          </p:cNvPr>
          <p:cNvSpPr>
            <a:spLocks noGrp="1"/>
          </p:cNvSpPr>
          <p:nvPr>
            <p:ph idx="1"/>
          </p:nvPr>
        </p:nvSpPr>
        <p:spPr>
          <a:xfrm>
            <a:off x="1957987" y="2431765"/>
            <a:ext cx="8276026" cy="3320031"/>
          </a:xfrm>
        </p:spPr>
        <p:txBody>
          <a:bodyPr anchor="ctr">
            <a:normAutofit/>
          </a:bodyPr>
          <a:lstStyle/>
          <a:p>
            <a:r>
              <a:rPr lang="en-US" dirty="0"/>
              <a:t>Reliable cloud infrastructure</a:t>
            </a:r>
          </a:p>
          <a:p>
            <a:r>
              <a:rPr lang="en-US" dirty="0"/>
              <a:t>Easy model deployment with Azure ML</a:t>
            </a:r>
          </a:p>
          <a:p>
            <a:r>
              <a:rPr lang="en-US" dirty="0"/>
              <a:t>Scalable compute for heavy workloads</a:t>
            </a:r>
          </a:p>
          <a:p>
            <a:r>
              <a:rPr lang="en-US" dirty="0"/>
              <a:t>Built-in security and compliance</a:t>
            </a:r>
          </a:p>
        </p:txBody>
      </p:sp>
      <p:sp>
        <p:nvSpPr>
          <p:cNvPr id="4" name="TextBox 3">
            <a:extLst>
              <a:ext uri="{FF2B5EF4-FFF2-40B4-BE49-F238E27FC236}">
                <a16:creationId xmlns:a16="http://schemas.microsoft.com/office/drawing/2014/main" id="{8AA61E70-8E5D-ECD0-FDCC-649E19EC582C}"/>
              </a:ext>
            </a:extLst>
          </p:cNvPr>
          <p:cNvSpPr txBox="1"/>
          <p:nvPr/>
        </p:nvSpPr>
        <p:spPr>
          <a:xfrm>
            <a:off x="880533" y="6316133"/>
            <a:ext cx="2675467" cy="338554"/>
          </a:xfrm>
          <a:prstGeom prst="rect">
            <a:avLst/>
          </a:prstGeom>
          <a:noFill/>
        </p:spPr>
        <p:txBody>
          <a:bodyPr wrap="square" rtlCol="0">
            <a:spAutoFit/>
          </a:bodyPr>
          <a:lstStyle/>
          <a:p>
            <a:pPr algn="ctr"/>
            <a:r>
              <a:rPr lang="en-US" sz="1600" dirty="0">
                <a:solidFill>
                  <a:schemeClr val="bg1"/>
                </a:solidFill>
              </a:rPr>
              <a:t>11/28/2025</a:t>
            </a:r>
          </a:p>
        </p:txBody>
      </p:sp>
    </p:spTree>
    <p:extLst>
      <p:ext uri="{BB962C8B-B14F-4D97-AF65-F5344CB8AC3E}">
        <p14:creationId xmlns:p14="http://schemas.microsoft.com/office/powerpoint/2010/main" val="18801792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31BFB1-824C-4444-4264-DD060A972AF3}"/>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28E6583-791D-3D8E-E2D2-685180DECD3E}"/>
              </a:ext>
            </a:extLst>
          </p:cNvPr>
          <p:cNvSpPr txBox="1"/>
          <p:nvPr/>
        </p:nvSpPr>
        <p:spPr>
          <a:xfrm>
            <a:off x="880533" y="6316133"/>
            <a:ext cx="2675467" cy="338554"/>
          </a:xfrm>
          <a:prstGeom prst="rect">
            <a:avLst/>
          </a:prstGeom>
          <a:noFill/>
        </p:spPr>
        <p:txBody>
          <a:bodyPr wrap="square" rtlCol="0">
            <a:spAutoFit/>
          </a:bodyPr>
          <a:lstStyle/>
          <a:p>
            <a:pPr algn="ctr"/>
            <a:r>
              <a:rPr lang="en-US" sz="1600" dirty="0">
                <a:solidFill>
                  <a:schemeClr val="bg1"/>
                </a:solidFill>
              </a:rPr>
              <a:t>11/28/2025</a:t>
            </a:r>
          </a:p>
        </p:txBody>
      </p:sp>
      <p:sp>
        <p:nvSpPr>
          <p:cNvPr id="10" name="TextBox 9">
            <a:extLst>
              <a:ext uri="{FF2B5EF4-FFF2-40B4-BE49-F238E27FC236}">
                <a16:creationId xmlns:a16="http://schemas.microsoft.com/office/drawing/2014/main" id="{9CDAAB16-B410-4BE6-E4A8-F3B0FB353BA7}"/>
              </a:ext>
            </a:extLst>
          </p:cNvPr>
          <p:cNvSpPr txBox="1"/>
          <p:nvPr/>
        </p:nvSpPr>
        <p:spPr>
          <a:xfrm>
            <a:off x="2222229" y="2901889"/>
            <a:ext cx="86609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solidFill>
                  <a:schemeClr val="tx1"/>
                </a:solidFill>
                <a:latin typeface="Poppins"/>
                <a:cs typeface="Poppins"/>
              </a:rPr>
              <a:t>Web Interface (Frontend &amp; API Integration)</a:t>
            </a:r>
            <a:endParaRPr lang="en-US" sz="2800" b="1">
              <a:solidFill>
                <a:schemeClr val="tx1"/>
              </a:solidFill>
            </a:endParaRPr>
          </a:p>
        </p:txBody>
      </p:sp>
    </p:spTree>
    <p:extLst>
      <p:ext uri="{BB962C8B-B14F-4D97-AF65-F5344CB8AC3E}">
        <p14:creationId xmlns:p14="http://schemas.microsoft.com/office/powerpoint/2010/main" val="15248254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31A8FE-10A0-1A1A-08B5-D282317B044F}"/>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9C07623D-5B81-5293-2C34-06F89D62657C}"/>
              </a:ext>
            </a:extLst>
          </p:cNvPr>
          <p:cNvSpPr txBox="1"/>
          <p:nvPr/>
        </p:nvSpPr>
        <p:spPr>
          <a:xfrm>
            <a:off x="880533" y="6316133"/>
            <a:ext cx="2675467" cy="338554"/>
          </a:xfrm>
          <a:prstGeom prst="rect">
            <a:avLst/>
          </a:prstGeom>
          <a:noFill/>
        </p:spPr>
        <p:txBody>
          <a:bodyPr wrap="square" rtlCol="0">
            <a:spAutoFit/>
          </a:bodyPr>
          <a:lstStyle/>
          <a:p>
            <a:pPr algn="ctr"/>
            <a:r>
              <a:rPr lang="en-US" sz="1600" dirty="0">
                <a:solidFill>
                  <a:schemeClr val="bg1"/>
                </a:solidFill>
              </a:rPr>
              <a:t>11/28/2025</a:t>
            </a:r>
          </a:p>
        </p:txBody>
      </p:sp>
      <p:sp>
        <p:nvSpPr>
          <p:cNvPr id="3" name="Title 1">
            <a:extLst>
              <a:ext uri="{FF2B5EF4-FFF2-40B4-BE49-F238E27FC236}">
                <a16:creationId xmlns:a16="http://schemas.microsoft.com/office/drawing/2014/main" id="{D60A065C-2446-8DA0-3BDA-2CD92787B330}"/>
              </a:ext>
            </a:extLst>
          </p:cNvPr>
          <p:cNvSpPr>
            <a:spLocks noGrp="1"/>
          </p:cNvSpPr>
          <p:nvPr>
            <p:ph type="title"/>
          </p:nvPr>
        </p:nvSpPr>
        <p:spPr>
          <a:xfrm>
            <a:off x="593034" y="1003509"/>
            <a:ext cx="5693442" cy="714106"/>
          </a:xfrm>
        </p:spPr>
        <p:txBody>
          <a:bodyPr vert="horz" lIns="91440" tIns="45720" rIns="91440" bIns="45720" rtlCol="0" anchor="b">
            <a:normAutofit/>
          </a:bodyPr>
          <a:lstStyle/>
          <a:p>
            <a:r>
              <a:rPr lang="en-US" sz="4000" b="1" dirty="0"/>
              <a:t>Web Interface Overview</a:t>
            </a:r>
            <a:endParaRPr lang="en-US" b="1" dirty="0"/>
          </a:p>
        </p:txBody>
      </p:sp>
      <p:pic>
        <p:nvPicPr>
          <p:cNvPr id="5" name="Picture 4" descr="A screenshot of a computer&#10;&#10;AI-generated content may be incorrect.">
            <a:extLst>
              <a:ext uri="{FF2B5EF4-FFF2-40B4-BE49-F238E27FC236}">
                <a16:creationId xmlns:a16="http://schemas.microsoft.com/office/drawing/2014/main" id="{5B5420F7-48F3-8EE6-AB49-5211F6CBFFA8}"/>
              </a:ext>
            </a:extLst>
          </p:cNvPr>
          <p:cNvPicPr>
            <a:picLocks noChangeAspect="1"/>
          </p:cNvPicPr>
          <p:nvPr/>
        </p:nvPicPr>
        <p:blipFill>
          <a:blip r:embed="rId2"/>
          <a:stretch>
            <a:fillRect/>
          </a:stretch>
        </p:blipFill>
        <p:spPr>
          <a:xfrm>
            <a:off x="664181" y="1715384"/>
            <a:ext cx="5475515" cy="2589032"/>
          </a:xfrm>
          <a:prstGeom prst="rect">
            <a:avLst/>
          </a:prstGeom>
          <a:ln>
            <a:noFill/>
          </a:ln>
          <a:effectLst>
            <a:outerShdw blurRad="292100" dist="139700" dir="2700000" algn="tl" rotWithShape="0">
              <a:srgbClr val="333333">
                <a:alpha val="65000"/>
              </a:srgbClr>
            </a:outerShdw>
          </a:effectLst>
        </p:spPr>
      </p:pic>
      <p:sp>
        <p:nvSpPr>
          <p:cNvPr id="10" name="TextBox 9">
            <a:extLst>
              <a:ext uri="{FF2B5EF4-FFF2-40B4-BE49-F238E27FC236}">
                <a16:creationId xmlns:a16="http://schemas.microsoft.com/office/drawing/2014/main" id="{F6E3FBF2-2C12-7634-7FAA-A1C7D6BA449B}"/>
              </a:ext>
            </a:extLst>
          </p:cNvPr>
          <p:cNvSpPr txBox="1"/>
          <p:nvPr/>
        </p:nvSpPr>
        <p:spPr>
          <a:xfrm>
            <a:off x="491400" y="4523860"/>
            <a:ext cx="11306128"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sz="2000" dirty="0">
                <a:solidFill>
                  <a:schemeClr val="tx1"/>
                </a:solidFill>
                <a:latin typeface="Poppins"/>
              </a:rPr>
              <a:t>Full interactive web interface built with </a:t>
            </a:r>
            <a:r>
              <a:rPr lang="en-US" sz="2000" b="1" dirty="0" err="1">
                <a:solidFill>
                  <a:schemeClr val="tx1"/>
                </a:solidFill>
                <a:latin typeface="Poppins"/>
              </a:rPr>
              <a:t>Streamlit</a:t>
            </a:r>
            <a:r>
              <a:rPr lang="en-US" sz="2000" dirty="0">
                <a:solidFill>
                  <a:schemeClr val="tx1"/>
                </a:solidFill>
                <a:latin typeface="Poppins"/>
              </a:rPr>
              <a:t>.</a:t>
            </a:r>
          </a:p>
          <a:p>
            <a:pPr marL="285750" indent="-285750">
              <a:buChar char="•"/>
            </a:pPr>
            <a:r>
              <a:rPr lang="en-US" sz="2000" dirty="0">
                <a:solidFill>
                  <a:schemeClr val="tx1"/>
                </a:solidFill>
                <a:latin typeface="Poppins"/>
              </a:rPr>
              <a:t>Supports image upload, batch processing, camera streaming, and real-time detection.</a:t>
            </a:r>
          </a:p>
          <a:p>
            <a:pPr marL="285750" indent="-285750">
              <a:buChar char="•"/>
            </a:pPr>
            <a:r>
              <a:rPr lang="en-US" sz="2000" dirty="0">
                <a:solidFill>
                  <a:schemeClr val="tx1"/>
                </a:solidFill>
                <a:latin typeface="Poppins"/>
              </a:rPr>
              <a:t>Unified dark </a:t>
            </a:r>
            <a:r>
              <a:rPr lang="en-US" sz="2000" b="1" err="1">
                <a:solidFill>
                  <a:schemeClr val="tx1"/>
                </a:solidFill>
                <a:latin typeface="Poppins"/>
              </a:rPr>
              <a:t>glassmorphism</a:t>
            </a:r>
            <a:r>
              <a:rPr lang="en-US" sz="2000" dirty="0">
                <a:solidFill>
                  <a:schemeClr val="tx1"/>
                </a:solidFill>
                <a:latin typeface="Poppins"/>
              </a:rPr>
              <a:t> theme with custom CSS.</a:t>
            </a:r>
          </a:p>
          <a:p>
            <a:pPr marL="285750" indent="-285750">
              <a:buChar char="•"/>
            </a:pPr>
            <a:r>
              <a:rPr lang="en-US" sz="2000" dirty="0">
                <a:solidFill>
                  <a:schemeClr val="tx1"/>
                </a:solidFill>
                <a:latin typeface="Poppins"/>
              </a:rPr>
              <a:t>Smooth navigation and consistent UI design across all modules.</a:t>
            </a:r>
          </a:p>
          <a:p>
            <a:endParaRPr lang="en-US" sz="2000" b="1" dirty="0">
              <a:solidFill>
                <a:schemeClr val="tx1"/>
              </a:solidFill>
              <a:latin typeface="Poppins"/>
              <a:cs typeface="Poppins"/>
            </a:endParaRPr>
          </a:p>
        </p:txBody>
      </p:sp>
      <p:pic>
        <p:nvPicPr>
          <p:cNvPr id="6" name="Picture 5" descr="A screenshot of a computer&#10;&#10;AI-generated content may be incorrect.">
            <a:extLst>
              <a:ext uri="{FF2B5EF4-FFF2-40B4-BE49-F238E27FC236}">
                <a16:creationId xmlns:a16="http://schemas.microsoft.com/office/drawing/2014/main" id="{6B982431-A861-63DF-202C-2EE23F1A859E}"/>
              </a:ext>
            </a:extLst>
          </p:cNvPr>
          <p:cNvPicPr>
            <a:picLocks noChangeAspect="1"/>
          </p:cNvPicPr>
          <p:nvPr/>
        </p:nvPicPr>
        <p:blipFill>
          <a:blip r:embed="rId3"/>
          <a:stretch>
            <a:fillRect/>
          </a:stretch>
        </p:blipFill>
        <p:spPr>
          <a:xfrm>
            <a:off x="6289183" y="1710478"/>
            <a:ext cx="5473521" cy="257845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8927807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E721A9-5C91-9D7B-0372-2B7F88C9BE8C}"/>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02A747D-919C-F518-C1CA-BEA6F0417E36}"/>
              </a:ext>
            </a:extLst>
          </p:cNvPr>
          <p:cNvSpPr txBox="1"/>
          <p:nvPr/>
        </p:nvSpPr>
        <p:spPr>
          <a:xfrm>
            <a:off x="880533" y="6316133"/>
            <a:ext cx="2675467" cy="338554"/>
          </a:xfrm>
          <a:prstGeom prst="rect">
            <a:avLst/>
          </a:prstGeom>
          <a:noFill/>
        </p:spPr>
        <p:txBody>
          <a:bodyPr wrap="square" rtlCol="0">
            <a:spAutoFit/>
          </a:bodyPr>
          <a:lstStyle/>
          <a:p>
            <a:pPr algn="ctr"/>
            <a:r>
              <a:rPr lang="en-US" sz="1600" dirty="0">
                <a:solidFill>
                  <a:schemeClr val="bg1"/>
                </a:solidFill>
              </a:rPr>
              <a:t>11/28/2025</a:t>
            </a:r>
          </a:p>
        </p:txBody>
      </p:sp>
      <p:sp>
        <p:nvSpPr>
          <p:cNvPr id="3" name="Title 1">
            <a:extLst>
              <a:ext uri="{FF2B5EF4-FFF2-40B4-BE49-F238E27FC236}">
                <a16:creationId xmlns:a16="http://schemas.microsoft.com/office/drawing/2014/main" id="{698163CD-ACD1-A28D-E998-B7F365BED157}"/>
              </a:ext>
            </a:extLst>
          </p:cNvPr>
          <p:cNvSpPr>
            <a:spLocks noGrp="1"/>
          </p:cNvSpPr>
          <p:nvPr>
            <p:ph type="title"/>
          </p:nvPr>
        </p:nvSpPr>
        <p:spPr>
          <a:xfrm>
            <a:off x="593034" y="906917"/>
            <a:ext cx="5693442" cy="714106"/>
          </a:xfrm>
        </p:spPr>
        <p:txBody>
          <a:bodyPr vert="horz" lIns="91440" tIns="45720" rIns="91440" bIns="45720" rtlCol="0" anchor="b">
            <a:normAutofit fontScale="90000"/>
          </a:bodyPr>
          <a:lstStyle/>
          <a:p>
            <a:r>
              <a:rPr lang="en-US" sz="4000" b="1" dirty="0"/>
              <a:t>Image Classification Module</a:t>
            </a:r>
            <a:endParaRPr lang="en-US" b="1" dirty="0"/>
          </a:p>
        </p:txBody>
      </p:sp>
      <p:sp>
        <p:nvSpPr>
          <p:cNvPr id="10" name="TextBox 9">
            <a:extLst>
              <a:ext uri="{FF2B5EF4-FFF2-40B4-BE49-F238E27FC236}">
                <a16:creationId xmlns:a16="http://schemas.microsoft.com/office/drawing/2014/main" id="{324A242C-2CD0-A6A0-9392-388A1B4C769C}"/>
              </a:ext>
            </a:extLst>
          </p:cNvPr>
          <p:cNvSpPr txBox="1"/>
          <p:nvPr/>
        </p:nvSpPr>
        <p:spPr>
          <a:xfrm>
            <a:off x="768731" y="4230664"/>
            <a:ext cx="11306128" cy="2246769"/>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342900" indent="-342900">
              <a:buChar char="•"/>
            </a:pPr>
            <a:r>
              <a:rPr lang="en-US" sz="2000" dirty="0">
                <a:solidFill>
                  <a:schemeClr val="tx1"/>
                </a:solidFill>
                <a:latin typeface="Calibri"/>
              </a:rPr>
              <a:t>Upload single or multiple images (</a:t>
            </a:r>
            <a:r>
              <a:rPr lang="en-US" sz="2000" b="1" dirty="0">
                <a:solidFill>
                  <a:schemeClr val="tx1"/>
                </a:solidFill>
                <a:latin typeface="Calibri"/>
              </a:rPr>
              <a:t>Batch Processing</a:t>
            </a:r>
            <a:r>
              <a:rPr lang="en-US" sz="2000" dirty="0">
                <a:solidFill>
                  <a:schemeClr val="tx1"/>
                </a:solidFill>
                <a:latin typeface="Calibri"/>
              </a:rPr>
              <a:t>).</a:t>
            </a:r>
            <a:endParaRPr lang="en-US" sz="2000">
              <a:solidFill>
                <a:schemeClr val="tx1"/>
              </a:solidFill>
              <a:latin typeface="Calibri"/>
            </a:endParaRPr>
          </a:p>
          <a:p>
            <a:pPr marL="342900" indent="-342900">
              <a:buChar char="•"/>
            </a:pPr>
            <a:r>
              <a:rPr lang="en-US" sz="2000" dirty="0">
                <a:solidFill>
                  <a:schemeClr val="tx1"/>
                </a:solidFill>
                <a:latin typeface="Calibri"/>
              </a:rPr>
              <a:t>Automatic preprocessing and validation of all images.</a:t>
            </a:r>
            <a:endParaRPr lang="en-US" sz="2000">
              <a:solidFill>
                <a:schemeClr val="tx1"/>
              </a:solidFill>
              <a:latin typeface="Calibri"/>
            </a:endParaRPr>
          </a:p>
          <a:p>
            <a:pPr marL="342900" indent="-342900">
              <a:buChar char="•"/>
            </a:pPr>
            <a:r>
              <a:rPr lang="en-US" sz="2000" dirty="0">
                <a:solidFill>
                  <a:schemeClr val="tx1"/>
                </a:solidFill>
                <a:latin typeface="Calibri"/>
              </a:rPr>
              <a:t>Sends images to Azure </a:t>
            </a:r>
            <a:r>
              <a:rPr lang="en-US" sz="2000" b="1" dirty="0">
                <a:solidFill>
                  <a:schemeClr val="tx1"/>
                </a:solidFill>
                <a:latin typeface="Calibri"/>
              </a:rPr>
              <a:t>CNN</a:t>
            </a:r>
            <a:r>
              <a:rPr lang="en-US" sz="2000" dirty="0">
                <a:solidFill>
                  <a:schemeClr val="tx1"/>
                </a:solidFill>
                <a:latin typeface="Calibri"/>
              </a:rPr>
              <a:t> classification endpoint.</a:t>
            </a:r>
            <a:endParaRPr lang="en-US" sz="2000">
              <a:solidFill>
                <a:schemeClr val="tx1"/>
              </a:solidFill>
              <a:latin typeface="Calibri"/>
            </a:endParaRPr>
          </a:p>
          <a:p>
            <a:pPr marL="342900" indent="-342900">
              <a:buChar char="•"/>
            </a:pPr>
            <a:r>
              <a:rPr lang="en-US" sz="2000" dirty="0">
                <a:solidFill>
                  <a:schemeClr val="tx1"/>
                </a:solidFill>
                <a:latin typeface="Calibri"/>
              </a:rPr>
              <a:t>Displays predicted class, confidence score, and analytical charts.</a:t>
            </a:r>
            <a:endParaRPr lang="en-US" sz="2000">
              <a:solidFill>
                <a:schemeClr val="tx1"/>
              </a:solidFill>
              <a:latin typeface="Calibri"/>
            </a:endParaRPr>
          </a:p>
          <a:p>
            <a:pPr marL="342900" indent="-342900">
              <a:buChar char="•"/>
            </a:pPr>
            <a:r>
              <a:rPr lang="en-US" sz="2000" dirty="0">
                <a:solidFill>
                  <a:schemeClr val="tx1"/>
                </a:solidFill>
                <a:latin typeface="Calibri"/>
              </a:rPr>
              <a:t>Session history maintained for all processed images.</a:t>
            </a:r>
            <a:endParaRPr lang="en-US" sz="2000">
              <a:solidFill>
                <a:schemeClr val="tx1"/>
              </a:solidFill>
              <a:latin typeface="Calibri"/>
            </a:endParaRPr>
          </a:p>
          <a:p>
            <a:pPr marL="342900" indent="-342900">
              <a:buChar char="•"/>
            </a:pPr>
            <a:r>
              <a:rPr lang="en-US" sz="2000" dirty="0">
                <a:solidFill>
                  <a:schemeClr val="tx1"/>
                </a:solidFill>
                <a:latin typeface="Calibri"/>
              </a:rPr>
              <a:t>Stable fallback logic for handling API downtime.</a:t>
            </a:r>
            <a:endParaRPr lang="en-US" dirty="0">
              <a:solidFill>
                <a:schemeClr val="tx1"/>
              </a:solidFill>
              <a:latin typeface="Calibri"/>
            </a:endParaRPr>
          </a:p>
          <a:p>
            <a:pPr marL="342900" indent="-342900">
              <a:buChar char="•"/>
            </a:pPr>
            <a:endParaRPr lang="en-US" sz="2000" dirty="0">
              <a:solidFill>
                <a:schemeClr val="tx1"/>
              </a:solidFill>
              <a:latin typeface="Poppins"/>
            </a:endParaRPr>
          </a:p>
        </p:txBody>
      </p:sp>
      <p:pic>
        <p:nvPicPr>
          <p:cNvPr id="7" name="Picture 6" descr="A screenshot of a computer&#10;&#10;AI-generated content may be incorrect.">
            <a:extLst>
              <a:ext uri="{FF2B5EF4-FFF2-40B4-BE49-F238E27FC236}">
                <a16:creationId xmlns:a16="http://schemas.microsoft.com/office/drawing/2014/main" id="{084A9A94-F2C3-AEDC-0DB3-AE7F8954BF06}"/>
              </a:ext>
            </a:extLst>
          </p:cNvPr>
          <p:cNvPicPr>
            <a:picLocks noChangeAspect="1"/>
          </p:cNvPicPr>
          <p:nvPr/>
        </p:nvPicPr>
        <p:blipFill>
          <a:blip r:embed="rId2"/>
          <a:stretch>
            <a:fillRect/>
          </a:stretch>
        </p:blipFill>
        <p:spPr>
          <a:xfrm>
            <a:off x="773044" y="1715763"/>
            <a:ext cx="5035827" cy="2366301"/>
          </a:xfrm>
          <a:prstGeom prst="rect">
            <a:avLst/>
          </a:prstGeom>
        </p:spPr>
      </p:pic>
      <p:pic>
        <p:nvPicPr>
          <p:cNvPr id="8" name="Picture 7" descr="A screenshot of a computer&#10;&#10;AI-generated content may be incorrect.">
            <a:extLst>
              <a:ext uri="{FF2B5EF4-FFF2-40B4-BE49-F238E27FC236}">
                <a16:creationId xmlns:a16="http://schemas.microsoft.com/office/drawing/2014/main" id="{69E39661-B552-E94B-4A7C-2642A23CF922}"/>
              </a:ext>
            </a:extLst>
          </p:cNvPr>
          <p:cNvPicPr>
            <a:picLocks noChangeAspect="1"/>
          </p:cNvPicPr>
          <p:nvPr/>
        </p:nvPicPr>
        <p:blipFill>
          <a:blip r:embed="rId3"/>
          <a:stretch>
            <a:fillRect/>
          </a:stretch>
        </p:blipFill>
        <p:spPr>
          <a:xfrm>
            <a:off x="6416261" y="1716110"/>
            <a:ext cx="5113132" cy="2365604"/>
          </a:xfrm>
          <a:prstGeom prst="rect">
            <a:avLst/>
          </a:prstGeom>
        </p:spPr>
      </p:pic>
    </p:spTree>
    <p:extLst>
      <p:ext uri="{BB962C8B-B14F-4D97-AF65-F5344CB8AC3E}">
        <p14:creationId xmlns:p14="http://schemas.microsoft.com/office/powerpoint/2010/main" val="36756231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C2F41C-AE40-742B-1E4B-12E318333776}"/>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9C19A98B-E1F1-6F5F-208F-AA603E947EF2}"/>
              </a:ext>
            </a:extLst>
          </p:cNvPr>
          <p:cNvSpPr txBox="1"/>
          <p:nvPr/>
        </p:nvSpPr>
        <p:spPr>
          <a:xfrm>
            <a:off x="880533" y="6316133"/>
            <a:ext cx="2675467" cy="338554"/>
          </a:xfrm>
          <a:prstGeom prst="rect">
            <a:avLst/>
          </a:prstGeom>
          <a:noFill/>
        </p:spPr>
        <p:txBody>
          <a:bodyPr wrap="square" rtlCol="0">
            <a:spAutoFit/>
          </a:bodyPr>
          <a:lstStyle/>
          <a:p>
            <a:pPr algn="ctr"/>
            <a:r>
              <a:rPr lang="en-US" sz="1600" dirty="0">
                <a:solidFill>
                  <a:schemeClr val="bg1"/>
                </a:solidFill>
              </a:rPr>
              <a:t>11/28/2025</a:t>
            </a:r>
          </a:p>
        </p:txBody>
      </p:sp>
      <p:sp>
        <p:nvSpPr>
          <p:cNvPr id="3" name="Title 1">
            <a:extLst>
              <a:ext uri="{FF2B5EF4-FFF2-40B4-BE49-F238E27FC236}">
                <a16:creationId xmlns:a16="http://schemas.microsoft.com/office/drawing/2014/main" id="{7CAC4F23-6592-181D-D0A9-CCFDD83D0A55}"/>
              </a:ext>
            </a:extLst>
          </p:cNvPr>
          <p:cNvSpPr>
            <a:spLocks noGrp="1"/>
          </p:cNvSpPr>
          <p:nvPr>
            <p:ph type="title"/>
          </p:nvPr>
        </p:nvSpPr>
        <p:spPr>
          <a:xfrm>
            <a:off x="593034" y="906917"/>
            <a:ext cx="5693442" cy="714106"/>
          </a:xfrm>
        </p:spPr>
        <p:txBody>
          <a:bodyPr vert="horz" lIns="91440" tIns="45720" rIns="91440" bIns="45720" rtlCol="0" anchor="b">
            <a:normAutofit/>
          </a:bodyPr>
          <a:lstStyle/>
          <a:p>
            <a:r>
              <a:rPr lang="en-US" sz="4000" b="1" dirty="0"/>
              <a:t>Object Detection Module </a:t>
            </a:r>
          </a:p>
        </p:txBody>
      </p:sp>
      <p:sp>
        <p:nvSpPr>
          <p:cNvPr id="10" name="TextBox 9">
            <a:extLst>
              <a:ext uri="{FF2B5EF4-FFF2-40B4-BE49-F238E27FC236}">
                <a16:creationId xmlns:a16="http://schemas.microsoft.com/office/drawing/2014/main" id="{56837C36-409D-37BE-5D0C-BF6589B01B97}"/>
              </a:ext>
            </a:extLst>
          </p:cNvPr>
          <p:cNvSpPr txBox="1"/>
          <p:nvPr/>
        </p:nvSpPr>
        <p:spPr>
          <a:xfrm>
            <a:off x="597013" y="4230664"/>
            <a:ext cx="11306128" cy="2246769"/>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342900" indent="-342900">
              <a:buChar char="•"/>
            </a:pPr>
            <a:r>
              <a:rPr lang="en-US" sz="2000" dirty="0">
                <a:solidFill>
                  <a:schemeClr val="tx1"/>
                </a:solidFill>
                <a:latin typeface="Calibri"/>
              </a:rPr>
              <a:t>Supports single-image and multi-image detection (</a:t>
            </a:r>
            <a:r>
              <a:rPr lang="en-US" sz="2000" b="1" dirty="0">
                <a:solidFill>
                  <a:schemeClr val="tx1"/>
                </a:solidFill>
                <a:latin typeface="Calibri"/>
              </a:rPr>
              <a:t>Batch Processing</a:t>
            </a:r>
            <a:r>
              <a:rPr lang="en-US" sz="2000" dirty="0">
                <a:solidFill>
                  <a:schemeClr val="tx1"/>
                </a:solidFill>
                <a:latin typeface="Calibri"/>
              </a:rPr>
              <a:t>).</a:t>
            </a:r>
            <a:endParaRPr lang="en-US" dirty="0">
              <a:solidFill>
                <a:schemeClr val="tx1"/>
              </a:solidFill>
            </a:endParaRPr>
          </a:p>
          <a:p>
            <a:pPr marL="342900" indent="-342900">
              <a:buChar char="•"/>
            </a:pPr>
            <a:r>
              <a:rPr lang="en-US" sz="2000" dirty="0">
                <a:solidFill>
                  <a:schemeClr val="tx1"/>
                </a:solidFill>
                <a:latin typeface="Calibri"/>
              </a:rPr>
              <a:t>Performs detection using </a:t>
            </a:r>
            <a:r>
              <a:rPr lang="en-US" sz="2000" b="1" dirty="0">
                <a:solidFill>
                  <a:schemeClr val="tx1"/>
                </a:solidFill>
                <a:latin typeface="Calibri"/>
              </a:rPr>
              <a:t>YOLOv12x</a:t>
            </a:r>
            <a:r>
              <a:rPr lang="en-US" sz="2000" dirty="0">
                <a:solidFill>
                  <a:schemeClr val="tx1"/>
                </a:solidFill>
                <a:latin typeface="Calibri"/>
              </a:rPr>
              <a:t> via Azure cloud endpoint.</a:t>
            </a:r>
          </a:p>
          <a:p>
            <a:pPr marL="342900" indent="-342900">
              <a:buChar char="•"/>
            </a:pPr>
            <a:r>
              <a:rPr lang="en-US" sz="2000" dirty="0">
                <a:solidFill>
                  <a:schemeClr val="tx1"/>
                </a:solidFill>
                <a:latin typeface="Calibri"/>
              </a:rPr>
              <a:t>Adjustable confidence threshold and class filtering.</a:t>
            </a:r>
          </a:p>
          <a:p>
            <a:pPr marL="342900" indent="-342900">
              <a:buChar char="•"/>
            </a:pPr>
            <a:r>
              <a:rPr lang="en-US" sz="2000" dirty="0">
                <a:solidFill>
                  <a:schemeClr val="tx1"/>
                </a:solidFill>
                <a:latin typeface="Calibri"/>
              </a:rPr>
              <a:t>Custom bounding-box visualization with class-based colors.</a:t>
            </a:r>
          </a:p>
          <a:p>
            <a:pPr marL="342900" indent="-342900">
              <a:buChar char="•"/>
            </a:pPr>
            <a:r>
              <a:rPr lang="en-US" sz="2000" dirty="0">
                <a:solidFill>
                  <a:schemeClr val="tx1"/>
                </a:solidFill>
                <a:latin typeface="Calibri"/>
              </a:rPr>
              <a:t>Object </a:t>
            </a:r>
            <a:r>
              <a:rPr lang="en-US" sz="2000" b="1" dirty="0">
                <a:solidFill>
                  <a:schemeClr val="tx1"/>
                </a:solidFill>
                <a:latin typeface="Calibri"/>
              </a:rPr>
              <a:t>cropping</a:t>
            </a:r>
            <a:r>
              <a:rPr lang="en-US" sz="2000" dirty="0">
                <a:solidFill>
                  <a:schemeClr val="tx1"/>
                </a:solidFill>
                <a:latin typeface="Calibri"/>
              </a:rPr>
              <a:t>, ZIP export, PDF reporting, and detection analytics.</a:t>
            </a:r>
          </a:p>
          <a:p>
            <a:pPr marL="342900" indent="-342900">
              <a:buChar char="•"/>
            </a:pPr>
            <a:r>
              <a:rPr lang="en-US" sz="2000" dirty="0">
                <a:solidFill>
                  <a:schemeClr val="tx1"/>
                </a:solidFill>
                <a:latin typeface="Calibri"/>
              </a:rPr>
              <a:t>Clean, guided workflow for processing multiple images sequentially.</a:t>
            </a:r>
          </a:p>
          <a:p>
            <a:pPr marL="342900" indent="-342900">
              <a:buChar char="•"/>
            </a:pPr>
            <a:endParaRPr lang="en-US" sz="2000" dirty="0">
              <a:solidFill>
                <a:schemeClr val="tx1"/>
              </a:solidFill>
              <a:latin typeface="Calibri"/>
            </a:endParaRPr>
          </a:p>
        </p:txBody>
      </p:sp>
      <p:pic>
        <p:nvPicPr>
          <p:cNvPr id="2" name="Picture 1" descr="A screenshot of a graph&#10;&#10;AI-generated content may be incorrect.">
            <a:extLst>
              <a:ext uri="{FF2B5EF4-FFF2-40B4-BE49-F238E27FC236}">
                <a16:creationId xmlns:a16="http://schemas.microsoft.com/office/drawing/2014/main" id="{1138A2E0-AFDD-7AC3-F0DF-0E4991515B7B}"/>
              </a:ext>
            </a:extLst>
          </p:cNvPr>
          <p:cNvPicPr>
            <a:picLocks noChangeAspect="1"/>
          </p:cNvPicPr>
          <p:nvPr/>
        </p:nvPicPr>
        <p:blipFill>
          <a:blip r:embed="rId2"/>
          <a:stretch>
            <a:fillRect/>
          </a:stretch>
        </p:blipFill>
        <p:spPr>
          <a:xfrm>
            <a:off x="8306873" y="2017327"/>
            <a:ext cx="3155326" cy="1417406"/>
          </a:xfrm>
          <a:prstGeom prst="rect">
            <a:avLst/>
          </a:prstGeom>
        </p:spPr>
      </p:pic>
      <p:pic>
        <p:nvPicPr>
          <p:cNvPr id="5" name="Picture 4" descr="A screenshot of a computer&#10;&#10;AI-generated content may be incorrect.">
            <a:extLst>
              <a:ext uri="{FF2B5EF4-FFF2-40B4-BE49-F238E27FC236}">
                <a16:creationId xmlns:a16="http://schemas.microsoft.com/office/drawing/2014/main" id="{31A15B35-C790-85EC-123F-C8FB4EF5C14C}"/>
              </a:ext>
            </a:extLst>
          </p:cNvPr>
          <p:cNvPicPr>
            <a:picLocks noChangeAspect="1"/>
          </p:cNvPicPr>
          <p:nvPr/>
        </p:nvPicPr>
        <p:blipFill>
          <a:blip r:embed="rId3"/>
          <a:stretch>
            <a:fillRect/>
          </a:stretch>
        </p:blipFill>
        <p:spPr>
          <a:xfrm>
            <a:off x="4569317" y="2014642"/>
            <a:ext cx="3048001" cy="1415050"/>
          </a:xfrm>
          <a:prstGeom prst="rect">
            <a:avLst/>
          </a:prstGeom>
        </p:spPr>
      </p:pic>
      <p:pic>
        <p:nvPicPr>
          <p:cNvPr id="6" name="Picture 5" descr="A screenshot of a computer screen&#10;&#10;AI-generated content may be incorrect.">
            <a:extLst>
              <a:ext uri="{FF2B5EF4-FFF2-40B4-BE49-F238E27FC236}">
                <a16:creationId xmlns:a16="http://schemas.microsoft.com/office/drawing/2014/main" id="{AD709B25-4BDE-4BA5-B610-D8DB1226D339}"/>
              </a:ext>
            </a:extLst>
          </p:cNvPr>
          <p:cNvPicPr>
            <a:picLocks noChangeAspect="1"/>
          </p:cNvPicPr>
          <p:nvPr/>
        </p:nvPicPr>
        <p:blipFill>
          <a:blip r:embed="rId4"/>
          <a:stretch>
            <a:fillRect/>
          </a:stretch>
        </p:blipFill>
        <p:spPr>
          <a:xfrm>
            <a:off x="579548" y="2018458"/>
            <a:ext cx="3144593" cy="1415139"/>
          </a:xfrm>
          <a:prstGeom prst="rect">
            <a:avLst/>
          </a:prstGeom>
        </p:spPr>
      </p:pic>
    </p:spTree>
    <p:extLst>
      <p:ext uri="{BB962C8B-B14F-4D97-AF65-F5344CB8AC3E}">
        <p14:creationId xmlns:p14="http://schemas.microsoft.com/office/powerpoint/2010/main" val="13705009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43241D-E419-AE4C-A134-59D508555F19}"/>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5A545A70-DE0A-021B-13B9-67009AB4BFD3}"/>
              </a:ext>
            </a:extLst>
          </p:cNvPr>
          <p:cNvSpPr txBox="1"/>
          <p:nvPr/>
        </p:nvSpPr>
        <p:spPr>
          <a:xfrm>
            <a:off x="880533" y="6316133"/>
            <a:ext cx="2675467" cy="338554"/>
          </a:xfrm>
          <a:prstGeom prst="rect">
            <a:avLst/>
          </a:prstGeom>
          <a:noFill/>
        </p:spPr>
        <p:txBody>
          <a:bodyPr wrap="square" rtlCol="0">
            <a:spAutoFit/>
          </a:bodyPr>
          <a:lstStyle/>
          <a:p>
            <a:pPr algn="ctr"/>
            <a:r>
              <a:rPr lang="en-US" sz="1600" dirty="0">
                <a:solidFill>
                  <a:schemeClr val="bg1"/>
                </a:solidFill>
              </a:rPr>
              <a:t>11/28/2025</a:t>
            </a:r>
          </a:p>
        </p:txBody>
      </p:sp>
      <p:sp>
        <p:nvSpPr>
          <p:cNvPr id="3" name="Title 1">
            <a:extLst>
              <a:ext uri="{FF2B5EF4-FFF2-40B4-BE49-F238E27FC236}">
                <a16:creationId xmlns:a16="http://schemas.microsoft.com/office/drawing/2014/main" id="{1E4170EF-0A0D-3D12-17E0-D1F48812A3E2}"/>
              </a:ext>
            </a:extLst>
          </p:cNvPr>
          <p:cNvSpPr>
            <a:spLocks noGrp="1"/>
          </p:cNvSpPr>
          <p:nvPr>
            <p:ph type="title"/>
          </p:nvPr>
        </p:nvSpPr>
        <p:spPr>
          <a:xfrm>
            <a:off x="593034" y="906917"/>
            <a:ext cx="5693442" cy="714106"/>
          </a:xfrm>
        </p:spPr>
        <p:txBody>
          <a:bodyPr vert="horz" lIns="91440" tIns="45720" rIns="91440" bIns="45720" rtlCol="0" anchor="b">
            <a:normAutofit fontScale="90000"/>
          </a:bodyPr>
          <a:lstStyle/>
          <a:p>
            <a:r>
              <a:rPr lang="en-US" sz="4000" b="1" dirty="0"/>
              <a:t>Real-Time Detection (RTD)</a:t>
            </a:r>
            <a:endParaRPr lang="en-US" b="1" dirty="0"/>
          </a:p>
        </p:txBody>
      </p:sp>
      <p:sp>
        <p:nvSpPr>
          <p:cNvPr id="10" name="TextBox 9">
            <a:extLst>
              <a:ext uri="{FF2B5EF4-FFF2-40B4-BE49-F238E27FC236}">
                <a16:creationId xmlns:a16="http://schemas.microsoft.com/office/drawing/2014/main" id="{0304BD59-0687-5E0F-8C0D-A838957E7AAB}"/>
              </a:ext>
            </a:extLst>
          </p:cNvPr>
          <p:cNvSpPr txBox="1"/>
          <p:nvPr/>
        </p:nvSpPr>
        <p:spPr>
          <a:xfrm>
            <a:off x="597013" y="4538440"/>
            <a:ext cx="11306128" cy="1631216"/>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342900" indent="-342900">
              <a:buChar char="•"/>
            </a:pPr>
            <a:r>
              <a:rPr lang="en-US" sz="2000" dirty="0">
                <a:solidFill>
                  <a:schemeClr val="tx1"/>
                </a:solidFill>
                <a:latin typeface="Calibri"/>
              </a:rPr>
              <a:t>Real-time camera feed processing using </a:t>
            </a:r>
            <a:r>
              <a:rPr lang="en-US" sz="2000" b="1" dirty="0">
                <a:solidFill>
                  <a:schemeClr val="tx1"/>
                </a:solidFill>
                <a:latin typeface="Calibri"/>
              </a:rPr>
              <a:t>OpenCV</a:t>
            </a:r>
            <a:r>
              <a:rPr lang="en-US" sz="2000" dirty="0">
                <a:solidFill>
                  <a:schemeClr val="tx1"/>
                </a:solidFill>
                <a:latin typeface="Calibri"/>
              </a:rPr>
              <a:t>.</a:t>
            </a:r>
            <a:endParaRPr lang="en-US">
              <a:solidFill>
                <a:schemeClr val="tx1"/>
              </a:solidFill>
            </a:endParaRPr>
          </a:p>
          <a:p>
            <a:pPr marL="342900" indent="-342900">
              <a:buChar char="•"/>
            </a:pPr>
            <a:r>
              <a:rPr lang="en-US" sz="2000" dirty="0">
                <a:solidFill>
                  <a:schemeClr val="tx1"/>
                </a:solidFill>
                <a:latin typeface="Calibri"/>
              </a:rPr>
              <a:t>Continuous YOLOv12x inference per frame with </a:t>
            </a:r>
            <a:r>
              <a:rPr lang="en-US" sz="2000" b="1" dirty="0">
                <a:solidFill>
                  <a:schemeClr val="tx1"/>
                </a:solidFill>
                <a:latin typeface="Calibri"/>
              </a:rPr>
              <a:t>FPS </a:t>
            </a:r>
            <a:r>
              <a:rPr lang="en-US" sz="2000" dirty="0">
                <a:solidFill>
                  <a:schemeClr val="tx1"/>
                </a:solidFill>
                <a:latin typeface="Calibri"/>
              </a:rPr>
              <a:t>calculation.</a:t>
            </a:r>
          </a:p>
          <a:p>
            <a:pPr marL="342900" indent="-342900">
              <a:buChar char="•"/>
            </a:pPr>
            <a:r>
              <a:rPr lang="en-US" sz="2000" dirty="0">
                <a:solidFill>
                  <a:schemeClr val="tx1"/>
                </a:solidFill>
                <a:latin typeface="Calibri"/>
              </a:rPr>
              <a:t>Auto-snapshot capturing during the session.</a:t>
            </a:r>
          </a:p>
          <a:p>
            <a:pPr marL="342900" indent="-342900">
              <a:buChar char="•"/>
            </a:pPr>
            <a:r>
              <a:rPr lang="en-US" sz="2000" dirty="0">
                <a:solidFill>
                  <a:schemeClr val="tx1"/>
                </a:solidFill>
                <a:latin typeface="Calibri"/>
              </a:rPr>
              <a:t>Live statistics and dynamically updated charts.</a:t>
            </a:r>
          </a:p>
          <a:p>
            <a:pPr marL="342900" indent="-342900">
              <a:buChar char="•"/>
            </a:pPr>
            <a:endParaRPr lang="en-US" sz="2000" dirty="0">
              <a:solidFill>
                <a:schemeClr val="tx1"/>
              </a:solidFill>
              <a:latin typeface="Calibri"/>
            </a:endParaRPr>
          </a:p>
        </p:txBody>
      </p:sp>
      <p:pic>
        <p:nvPicPr>
          <p:cNvPr id="7" name="Picture 6" descr="A screenshot of a computer&#10;&#10;AI-generated content may be incorrect.">
            <a:extLst>
              <a:ext uri="{FF2B5EF4-FFF2-40B4-BE49-F238E27FC236}">
                <a16:creationId xmlns:a16="http://schemas.microsoft.com/office/drawing/2014/main" id="{FA4B9D00-EA2A-0AB2-9C65-ED922ACE3F6A}"/>
              </a:ext>
            </a:extLst>
          </p:cNvPr>
          <p:cNvPicPr>
            <a:picLocks noChangeAspect="1"/>
          </p:cNvPicPr>
          <p:nvPr/>
        </p:nvPicPr>
        <p:blipFill>
          <a:blip r:embed="rId2"/>
          <a:stretch>
            <a:fillRect/>
          </a:stretch>
        </p:blipFill>
        <p:spPr>
          <a:xfrm>
            <a:off x="2948608" y="1622995"/>
            <a:ext cx="6305982" cy="2831325"/>
          </a:xfrm>
          <a:prstGeom prst="rect">
            <a:avLst/>
          </a:prstGeom>
        </p:spPr>
      </p:pic>
    </p:spTree>
    <p:extLst>
      <p:ext uri="{BB962C8B-B14F-4D97-AF65-F5344CB8AC3E}">
        <p14:creationId xmlns:p14="http://schemas.microsoft.com/office/powerpoint/2010/main" val="30122480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21DE0E-CCC5-4361-454B-0EA1B80A551A}"/>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F7263B4E-E14E-2B35-C32F-EFAF710939BA}"/>
              </a:ext>
            </a:extLst>
          </p:cNvPr>
          <p:cNvSpPr txBox="1"/>
          <p:nvPr/>
        </p:nvSpPr>
        <p:spPr>
          <a:xfrm>
            <a:off x="880533" y="6316133"/>
            <a:ext cx="2675467" cy="338554"/>
          </a:xfrm>
          <a:prstGeom prst="rect">
            <a:avLst/>
          </a:prstGeom>
          <a:noFill/>
        </p:spPr>
        <p:txBody>
          <a:bodyPr wrap="square" rtlCol="0">
            <a:spAutoFit/>
          </a:bodyPr>
          <a:lstStyle/>
          <a:p>
            <a:pPr algn="ctr"/>
            <a:r>
              <a:rPr lang="en-US" sz="1600" dirty="0">
                <a:solidFill>
                  <a:schemeClr val="bg1"/>
                </a:solidFill>
              </a:rPr>
              <a:t>11/28/2025</a:t>
            </a:r>
          </a:p>
        </p:txBody>
      </p:sp>
      <p:sp>
        <p:nvSpPr>
          <p:cNvPr id="3" name="Title 1">
            <a:extLst>
              <a:ext uri="{FF2B5EF4-FFF2-40B4-BE49-F238E27FC236}">
                <a16:creationId xmlns:a16="http://schemas.microsoft.com/office/drawing/2014/main" id="{739D9123-ADE4-6E67-7FBB-B2954C455F29}"/>
              </a:ext>
            </a:extLst>
          </p:cNvPr>
          <p:cNvSpPr>
            <a:spLocks noGrp="1"/>
          </p:cNvSpPr>
          <p:nvPr>
            <p:ph type="title"/>
          </p:nvPr>
        </p:nvSpPr>
        <p:spPr>
          <a:xfrm>
            <a:off x="593034" y="906917"/>
            <a:ext cx="5693442" cy="714106"/>
          </a:xfrm>
        </p:spPr>
        <p:txBody>
          <a:bodyPr vert="horz" lIns="91440" tIns="45720" rIns="91440" bIns="45720" rtlCol="0" anchor="b">
            <a:normAutofit fontScale="90000"/>
          </a:bodyPr>
          <a:lstStyle/>
          <a:p>
            <a:r>
              <a:rPr lang="en-US" sz="4000" b="1" dirty="0"/>
              <a:t>Real-Time Detection (RTD)</a:t>
            </a:r>
            <a:endParaRPr lang="en-US" b="1" dirty="0"/>
          </a:p>
        </p:txBody>
      </p:sp>
      <p:sp>
        <p:nvSpPr>
          <p:cNvPr id="10" name="TextBox 9">
            <a:extLst>
              <a:ext uri="{FF2B5EF4-FFF2-40B4-BE49-F238E27FC236}">
                <a16:creationId xmlns:a16="http://schemas.microsoft.com/office/drawing/2014/main" id="{A5176E70-D4F0-A415-B15B-80536F360F12}"/>
              </a:ext>
            </a:extLst>
          </p:cNvPr>
          <p:cNvSpPr txBox="1"/>
          <p:nvPr/>
        </p:nvSpPr>
        <p:spPr>
          <a:xfrm>
            <a:off x="597013" y="4538440"/>
            <a:ext cx="11306128" cy="1631216"/>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342900" indent="-342900">
              <a:buChar char="•"/>
            </a:pPr>
            <a:r>
              <a:rPr lang="en-US" sz="2000" dirty="0">
                <a:solidFill>
                  <a:schemeClr val="tx1"/>
                </a:solidFill>
                <a:latin typeface="Calibri"/>
              </a:rPr>
              <a:t>Real-time camera feed processing using </a:t>
            </a:r>
            <a:r>
              <a:rPr lang="en-US" sz="2000" b="1" dirty="0">
                <a:solidFill>
                  <a:schemeClr val="tx1"/>
                </a:solidFill>
                <a:latin typeface="Calibri"/>
              </a:rPr>
              <a:t>OpenCV</a:t>
            </a:r>
            <a:r>
              <a:rPr lang="en-US" sz="2000" dirty="0">
                <a:solidFill>
                  <a:schemeClr val="tx1"/>
                </a:solidFill>
                <a:latin typeface="Calibri"/>
              </a:rPr>
              <a:t>.</a:t>
            </a:r>
            <a:endParaRPr lang="en-US">
              <a:solidFill>
                <a:schemeClr val="tx1"/>
              </a:solidFill>
            </a:endParaRPr>
          </a:p>
          <a:p>
            <a:pPr marL="342900" indent="-342900">
              <a:buChar char="•"/>
            </a:pPr>
            <a:r>
              <a:rPr lang="en-US" sz="2000" dirty="0">
                <a:solidFill>
                  <a:schemeClr val="tx1"/>
                </a:solidFill>
                <a:latin typeface="Calibri"/>
              </a:rPr>
              <a:t>Continuous YOLOv12x inference per frame with </a:t>
            </a:r>
            <a:r>
              <a:rPr lang="en-US" sz="2000" b="1" dirty="0">
                <a:solidFill>
                  <a:schemeClr val="tx1"/>
                </a:solidFill>
                <a:latin typeface="Calibri"/>
              </a:rPr>
              <a:t>FPS </a:t>
            </a:r>
            <a:r>
              <a:rPr lang="en-US" sz="2000" dirty="0">
                <a:solidFill>
                  <a:schemeClr val="tx1"/>
                </a:solidFill>
                <a:latin typeface="Calibri"/>
              </a:rPr>
              <a:t>calculation.</a:t>
            </a:r>
          </a:p>
          <a:p>
            <a:pPr marL="342900" indent="-342900">
              <a:buChar char="•"/>
            </a:pPr>
            <a:r>
              <a:rPr lang="en-US" sz="2000" dirty="0">
                <a:solidFill>
                  <a:schemeClr val="tx1"/>
                </a:solidFill>
                <a:latin typeface="Calibri"/>
              </a:rPr>
              <a:t>Auto-snapshot capturing during the session.</a:t>
            </a:r>
          </a:p>
          <a:p>
            <a:pPr marL="342900" indent="-342900">
              <a:buChar char="•"/>
            </a:pPr>
            <a:r>
              <a:rPr lang="en-US" sz="2000" dirty="0">
                <a:solidFill>
                  <a:schemeClr val="tx1"/>
                </a:solidFill>
                <a:latin typeface="Calibri"/>
              </a:rPr>
              <a:t>Live statistics and dynamically updated charts.</a:t>
            </a:r>
          </a:p>
          <a:p>
            <a:pPr marL="342900" indent="-342900">
              <a:buChar char="•"/>
            </a:pPr>
            <a:endParaRPr lang="en-US" sz="2000" dirty="0">
              <a:solidFill>
                <a:schemeClr val="tx1"/>
              </a:solidFill>
              <a:latin typeface="Calibri"/>
            </a:endParaRPr>
          </a:p>
        </p:txBody>
      </p:sp>
      <p:pic>
        <p:nvPicPr>
          <p:cNvPr id="7" name="Picture 6" descr="A screenshot of a computer&#10;&#10;AI-generated content may be incorrect.">
            <a:extLst>
              <a:ext uri="{FF2B5EF4-FFF2-40B4-BE49-F238E27FC236}">
                <a16:creationId xmlns:a16="http://schemas.microsoft.com/office/drawing/2014/main" id="{3704D25A-5161-CA99-8E6C-A6B519C45DCA}"/>
              </a:ext>
            </a:extLst>
          </p:cNvPr>
          <p:cNvPicPr>
            <a:picLocks noChangeAspect="1"/>
          </p:cNvPicPr>
          <p:nvPr/>
        </p:nvPicPr>
        <p:blipFill>
          <a:blip r:embed="rId2"/>
          <a:stretch>
            <a:fillRect/>
          </a:stretch>
        </p:blipFill>
        <p:spPr>
          <a:xfrm>
            <a:off x="2948608" y="1622995"/>
            <a:ext cx="6305982" cy="2831325"/>
          </a:xfrm>
          <a:prstGeom prst="rect">
            <a:avLst/>
          </a:prstGeom>
        </p:spPr>
      </p:pic>
    </p:spTree>
    <p:extLst>
      <p:ext uri="{BB962C8B-B14F-4D97-AF65-F5344CB8AC3E}">
        <p14:creationId xmlns:p14="http://schemas.microsoft.com/office/powerpoint/2010/main" val="36949244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0A7998-B3E7-4F9D-FC6B-91903F621A84}"/>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ED23C3C8-C4F7-E622-8CA1-95E3D45C3CD6}"/>
              </a:ext>
            </a:extLst>
          </p:cNvPr>
          <p:cNvSpPr txBox="1"/>
          <p:nvPr/>
        </p:nvSpPr>
        <p:spPr>
          <a:xfrm>
            <a:off x="880533" y="6316133"/>
            <a:ext cx="2675467" cy="338554"/>
          </a:xfrm>
          <a:prstGeom prst="rect">
            <a:avLst/>
          </a:prstGeom>
          <a:noFill/>
        </p:spPr>
        <p:txBody>
          <a:bodyPr wrap="square" rtlCol="0">
            <a:spAutoFit/>
          </a:bodyPr>
          <a:lstStyle/>
          <a:p>
            <a:pPr algn="ctr"/>
            <a:r>
              <a:rPr lang="en-US" sz="1600" dirty="0">
                <a:solidFill>
                  <a:schemeClr val="bg1"/>
                </a:solidFill>
              </a:rPr>
              <a:t>11/29/2025</a:t>
            </a:r>
          </a:p>
        </p:txBody>
      </p:sp>
      <p:sp>
        <p:nvSpPr>
          <p:cNvPr id="3" name="Title 1">
            <a:extLst>
              <a:ext uri="{FF2B5EF4-FFF2-40B4-BE49-F238E27FC236}">
                <a16:creationId xmlns:a16="http://schemas.microsoft.com/office/drawing/2014/main" id="{70EDE22D-C69C-00A7-8A15-E9C6C62A7A35}"/>
              </a:ext>
            </a:extLst>
          </p:cNvPr>
          <p:cNvSpPr>
            <a:spLocks noGrp="1"/>
          </p:cNvSpPr>
          <p:nvPr>
            <p:ph type="title"/>
          </p:nvPr>
        </p:nvSpPr>
        <p:spPr>
          <a:xfrm>
            <a:off x="593034" y="906917"/>
            <a:ext cx="5693442" cy="714106"/>
          </a:xfrm>
        </p:spPr>
        <p:txBody>
          <a:bodyPr vert="horz" lIns="91440" tIns="45720" rIns="91440" bIns="45720" rtlCol="0" anchor="b">
            <a:normAutofit/>
          </a:bodyPr>
          <a:lstStyle/>
          <a:p>
            <a:r>
              <a:rPr lang="en-US" sz="4000" b="1" dirty="0"/>
              <a:t>Smart Privacy System</a:t>
            </a:r>
            <a:endParaRPr lang="en-US" b="1" dirty="0"/>
          </a:p>
        </p:txBody>
      </p:sp>
      <p:sp>
        <p:nvSpPr>
          <p:cNvPr id="10" name="TextBox 9">
            <a:extLst>
              <a:ext uri="{FF2B5EF4-FFF2-40B4-BE49-F238E27FC236}">
                <a16:creationId xmlns:a16="http://schemas.microsoft.com/office/drawing/2014/main" id="{475E1F9B-9E53-8010-4529-C3FF8B06E71A}"/>
              </a:ext>
            </a:extLst>
          </p:cNvPr>
          <p:cNvSpPr txBox="1"/>
          <p:nvPr/>
        </p:nvSpPr>
        <p:spPr>
          <a:xfrm>
            <a:off x="597013" y="4538440"/>
            <a:ext cx="11306128" cy="1631216"/>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342900" indent="-342900">
              <a:buChar char="•"/>
            </a:pPr>
            <a:r>
              <a:rPr lang="en-US" sz="2000" dirty="0">
                <a:solidFill>
                  <a:schemeClr val="tx1"/>
                </a:solidFill>
              </a:rPr>
              <a:t>Optional privacy modes: </a:t>
            </a:r>
            <a:r>
              <a:rPr lang="en-US" sz="2000" b="1" dirty="0">
                <a:solidFill>
                  <a:schemeClr val="tx1"/>
                </a:solidFill>
              </a:rPr>
              <a:t>face blur</a:t>
            </a:r>
            <a:r>
              <a:rPr lang="en-US" sz="2000" dirty="0">
                <a:solidFill>
                  <a:schemeClr val="tx1"/>
                </a:solidFill>
              </a:rPr>
              <a:t> and full-person masking.</a:t>
            </a:r>
            <a:endParaRPr lang="en-US" dirty="0">
              <a:solidFill>
                <a:schemeClr val="tx1"/>
              </a:solidFill>
            </a:endParaRPr>
          </a:p>
          <a:p>
            <a:pPr marL="342900" indent="-342900">
              <a:buChar char="•"/>
            </a:pPr>
            <a:r>
              <a:rPr lang="en-US" sz="2000" dirty="0">
                <a:solidFill>
                  <a:schemeClr val="tx1"/>
                </a:solidFill>
              </a:rPr>
              <a:t>Utilizes </a:t>
            </a:r>
            <a:r>
              <a:rPr lang="en-US" sz="2000" b="1" dirty="0">
                <a:solidFill>
                  <a:schemeClr val="tx1"/>
                </a:solidFill>
              </a:rPr>
              <a:t>YOLO-Face</a:t>
            </a:r>
            <a:r>
              <a:rPr lang="en-US" sz="2000" dirty="0">
                <a:solidFill>
                  <a:schemeClr val="tx1"/>
                </a:solidFill>
              </a:rPr>
              <a:t> for accurate face detection.</a:t>
            </a:r>
            <a:endParaRPr lang="en-US" dirty="0">
              <a:solidFill>
                <a:schemeClr val="tx1"/>
              </a:solidFill>
            </a:endParaRPr>
          </a:p>
          <a:p>
            <a:pPr marL="342900" indent="-342900">
              <a:buChar char="•"/>
            </a:pPr>
            <a:r>
              <a:rPr lang="en-US" sz="2000" dirty="0">
                <a:solidFill>
                  <a:schemeClr val="tx1"/>
                </a:solidFill>
              </a:rPr>
              <a:t>Selective blurring without affecting full frame.</a:t>
            </a:r>
            <a:endParaRPr lang="en-US" dirty="0">
              <a:solidFill>
                <a:schemeClr val="tx1"/>
              </a:solidFill>
            </a:endParaRPr>
          </a:p>
          <a:p>
            <a:pPr marL="342900" indent="-342900">
              <a:buChar char="•"/>
            </a:pPr>
            <a:r>
              <a:rPr lang="en-US" sz="2000" dirty="0">
                <a:solidFill>
                  <a:schemeClr val="tx1"/>
                </a:solidFill>
              </a:rPr>
              <a:t>Available in both static image detection and real-time mode.</a:t>
            </a:r>
            <a:endParaRPr lang="en-US" dirty="0">
              <a:solidFill>
                <a:schemeClr val="tx1"/>
              </a:solidFill>
            </a:endParaRPr>
          </a:p>
          <a:p>
            <a:pPr marL="342900" indent="-342900">
              <a:buChar char="•"/>
            </a:pPr>
            <a:endParaRPr lang="en-US" sz="2000" dirty="0">
              <a:solidFill>
                <a:schemeClr val="tx1"/>
              </a:solidFill>
              <a:latin typeface="Calibri"/>
            </a:endParaRPr>
          </a:p>
        </p:txBody>
      </p:sp>
      <p:pic>
        <p:nvPicPr>
          <p:cNvPr id="2" name="Picture 1" descr="A screenshot of a computer&#10;&#10;AI-generated content may be incorrect.">
            <a:extLst>
              <a:ext uri="{FF2B5EF4-FFF2-40B4-BE49-F238E27FC236}">
                <a16:creationId xmlns:a16="http://schemas.microsoft.com/office/drawing/2014/main" id="{72A08EEC-CE4E-5301-FFED-C904ECEFF8E0}"/>
              </a:ext>
            </a:extLst>
          </p:cNvPr>
          <p:cNvPicPr>
            <a:picLocks noChangeAspect="1"/>
          </p:cNvPicPr>
          <p:nvPr/>
        </p:nvPicPr>
        <p:blipFill>
          <a:blip r:embed="rId2"/>
          <a:stretch>
            <a:fillRect/>
          </a:stretch>
        </p:blipFill>
        <p:spPr>
          <a:xfrm>
            <a:off x="6246254" y="1613885"/>
            <a:ext cx="5494987" cy="2428201"/>
          </a:xfrm>
          <a:prstGeom prst="rect">
            <a:avLst/>
          </a:prstGeom>
        </p:spPr>
      </p:pic>
      <p:pic>
        <p:nvPicPr>
          <p:cNvPr id="5" name="Picture 4" descr="A screenshot of a computer&#10;&#10;AI-generated content may be incorrect.">
            <a:extLst>
              <a:ext uri="{FF2B5EF4-FFF2-40B4-BE49-F238E27FC236}">
                <a16:creationId xmlns:a16="http://schemas.microsoft.com/office/drawing/2014/main" id="{EDF25E81-7251-3AFA-9C94-4FB9ECB39352}"/>
              </a:ext>
            </a:extLst>
          </p:cNvPr>
          <p:cNvPicPr>
            <a:picLocks noChangeAspect="1"/>
          </p:cNvPicPr>
          <p:nvPr/>
        </p:nvPicPr>
        <p:blipFill>
          <a:blip r:embed="rId3"/>
          <a:stretch>
            <a:fillRect/>
          </a:stretch>
        </p:blipFill>
        <p:spPr>
          <a:xfrm>
            <a:off x="598332" y="1611203"/>
            <a:ext cx="5344733" cy="2438933"/>
          </a:xfrm>
          <a:prstGeom prst="rect">
            <a:avLst/>
          </a:prstGeom>
        </p:spPr>
      </p:pic>
      <p:sp>
        <p:nvSpPr>
          <p:cNvPr id="6" name="TextBox 5">
            <a:extLst>
              <a:ext uri="{FF2B5EF4-FFF2-40B4-BE49-F238E27FC236}">
                <a16:creationId xmlns:a16="http://schemas.microsoft.com/office/drawing/2014/main" id="{F2F79588-B841-E72E-09E3-7AE2735D21D6}"/>
              </a:ext>
            </a:extLst>
          </p:cNvPr>
          <p:cNvSpPr txBox="1"/>
          <p:nvPr/>
        </p:nvSpPr>
        <p:spPr>
          <a:xfrm>
            <a:off x="2560379" y="4047057"/>
            <a:ext cx="3032568" cy="4924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dirty="0">
                <a:solidFill>
                  <a:schemeClr val="tx1"/>
                </a:solidFill>
                <a:latin typeface="Poppins"/>
                <a:cs typeface="Poppins"/>
              </a:rPr>
              <a:t>(Blur Faces Only)</a:t>
            </a:r>
            <a:endParaRPr lang="en-US" b="1" dirty="0">
              <a:solidFill>
                <a:schemeClr val="tx1"/>
              </a:solidFill>
            </a:endParaRPr>
          </a:p>
          <a:p>
            <a:endParaRPr lang="en-US" b="1" dirty="0">
              <a:solidFill>
                <a:schemeClr val="tx1"/>
              </a:solidFill>
            </a:endParaRPr>
          </a:p>
        </p:txBody>
      </p:sp>
      <p:sp>
        <p:nvSpPr>
          <p:cNvPr id="8" name="TextBox 7">
            <a:extLst>
              <a:ext uri="{FF2B5EF4-FFF2-40B4-BE49-F238E27FC236}">
                <a16:creationId xmlns:a16="http://schemas.microsoft.com/office/drawing/2014/main" id="{30750209-93A3-AA6C-AB63-87E77163FA82}"/>
              </a:ext>
            </a:extLst>
          </p:cNvPr>
          <p:cNvSpPr txBox="1"/>
          <p:nvPr/>
        </p:nvSpPr>
        <p:spPr>
          <a:xfrm>
            <a:off x="8098294" y="4047057"/>
            <a:ext cx="3032568"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dirty="0">
                <a:solidFill>
                  <a:schemeClr val="tx1"/>
                </a:solidFill>
                <a:latin typeface="Poppins"/>
                <a:cs typeface="Poppins"/>
              </a:rPr>
              <a:t>(Blur Detected Objects)</a:t>
            </a:r>
          </a:p>
        </p:txBody>
      </p:sp>
    </p:spTree>
    <p:extLst>
      <p:ext uri="{BB962C8B-B14F-4D97-AF65-F5344CB8AC3E}">
        <p14:creationId xmlns:p14="http://schemas.microsoft.com/office/powerpoint/2010/main" val="21597179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3">
          <a:extLst>
            <a:ext uri="{FF2B5EF4-FFF2-40B4-BE49-F238E27FC236}">
              <a16:creationId xmlns:a16="http://schemas.microsoft.com/office/drawing/2014/main" id="{50588D32-2AA0-32CC-92BA-5E6003DD669C}"/>
            </a:ext>
          </a:extLst>
        </p:cNvPr>
        <p:cNvGrpSpPr/>
        <p:nvPr/>
      </p:nvGrpSpPr>
      <p:grpSpPr>
        <a:xfrm>
          <a:off x="0" y="0"/>
          <a:ext cx="0" cy="0"/>
          <a:chOff x="0" y="0"/>
          <a:chExt cx="0" cy="0"/>
        </a:xfrm>
      </p:grpSpPr>
      <p:sp>
        <p:nvSpPr>
          <p:cNvPr id="214" name="Google Shape;214;p11">
            <a:extLst>
              <a:ext uri="{FF2B5EF4-FFF2-40B4-BE49-F238E27FC236}">
                <a16:creationId xmlns:a16="http://schemas.microsoft.com/office/drawing/2014/main" id="{96EDEB8B-2B2A-12B1-A3F8-D13DBD3F19CF}"/>
              </a:ext>
            </a:extLst>
          </p:cNvPr>
          <p:cNvSpPr txBox="1">
            <a:spLocks noGrp="1"/>
          </p:cNvSpPr>
          <p:nvPr>
            <p:ph type="body" idx="1"/>
          </p:nvPr>
        </p:nvSpPr>
        <p:spPr>
          <a:xfrm>
            <a:off x="838200" y="2103120"/>
            <a:ext cx="10515600" cy="4073843"/>
          </a:xfrm>
          <a:prstGeom prst="rect">
            <a:avLst/>
          </a:prstGeom>
          <a:noFill/>
          <a:ln>
            <a:noFill/>
          </a:ln>
        </p:spPr>
        <p:txBody>
          <a:bodyPr spcFirstLastPara="1" wrap="square" lIns="91425" tIns="45700" rIns="91425" bIns="45700" anchor="t" anchorCtr="0">
            <a:normAutofit fontScale="85000" lnSpcReduction="20000"/>
          </a:bodyPr>
          <a:lstStyle/>
          <a:p>
            <a:r>
              <a:rPr lang="en-US" dirty="0">
                <a:solidFill>
                  <a:schemeClr val="tx1">
                    <a:lumMod val="85000"/>
                    <a:lumOff val="15000"/>
                  </a:schemeClr>
                </a:solidFill>
              </a:rPr>
              <a:t>Existing tools are complex or slow and require technical expertise.</a:t>
            </a:r>
          </a:p>
          <a:p>
            <a:r>
              <a:rPr lang="en-US" b="1" dirty="0">
                <a:solidFill>
                  <a:schemeClr val="tx1">
                    <a:lumMod val="85000"/>
                    <a:lumOff val="15000"/>
                  </a:schemeClr>
                </a:solidFill>
              </a:rPr>
              <a:t>Users need:</a:t>
            </a:r>
          </a:p>
          <a:p>
            <a:pPr marL="457200" lvl="1" indent="0">
              <a:lnSpc>
                <a:spcPct val="120000"/>
              </a:lnSpc>
              <a:buNone/>
            </a:pPr>
            <a:r>
              <a:rPr lang="en-US" dirty="0">
                <a:solidFill>
                  <a:schemeClr val="tx1">
                    <a:lumMod val="85000"/>
                    <a:lumOff val="15000"/>
                  </a:schemeClr>
                </a:solidFill>
              </a:rPr>
              <a:t>1. Easy-to-use interface</a:t>
            </a:r>
          </a:p>
          <a:p>
            <a:pPr marL="457200" lvl="1" indent="0">
              <a:lnSpc>
                <a:spcPct val="120000"/>
              </a:lnSpc>
              <a:buNone/>
            </a:pPr>
            <a:r>
              <a:rPr lang="en-US" dirty="0">
                <a:solidFill>
                  <a:schemeClr val="tx1">
                    <a:lumMod val="85000"/>
                    <a:lumOff val="15000"/>
                  </a:schemeClr>
                </a:solidFill>
              </a:rPr>
              <a:t>2. Quick predictions</a:t>
            </a:r>
          </a:p>
          <a:p>
            <a:pPr marL="457200" lvl="1" indent="0">
              <a:lnSpc>
                <a:spcPct val="120000"/>
              </a:lnSpc>
              <a:buNone/>
            </a:pPr>
            <a:r>
              <a:rPr lang="en-US" dirty="0">
                <a:solidFill>
                  <a:schemeClr val="tx1">
                    <a:lumMod val="85000"/>
                    <a:lumOff val="15000"/>
                  </a:schemeClr>
                </a:solidFill>
              </a:rPr>
              <a:t>3. High accuracy</a:t>
            </a:r>
          </a:p>
          <a:p>
            <a:pPr marL="457200" lvl="1" indent="0">
              <a:lnSpc>
                <a:spcPct val="120000"/>
              </a:lnSpc>
              <a:buNone/>
            </a:pPr>
            <a:r>
              <a:rPr lang="en-US" dirty="0">
                <a:solidFill>
                  <a:schemeClr val="tx1">
                    <a:lumMod val="85000"/>
                    <a:lumOff val="15000"/>
                  </a:schemeClr>
                </a:solidFill>
              </a:rPr>
              <a:t>4. No technical setup required</a:t>
            </a:r>
          </a:p>
          <a:p>
            <a:pPr marL="228600" lvl="0" indent="-50800" algn="l" rtl="0">
              <a:lnSpc>
                <a:spcPct val="90000"/>
              </a:lnSpc>
              <a:spcBef>
                <a:spcPts val="0"/>
              </a:spcBef>
              <a:spcAft>
                <a:spcPts val="0"/>
              </a:spcAft>
              <a:buClr>
                <a:schemeClr val="dk1"/>
              </a:buClr>
              <a:buSzPts val="2800"/>
              <a:buNone/>
            </a:pPr>
            <a:endParaRPr lang="en-US" b="1" dirty="0"/>
          </a:p>
          <a:p>
            <a:pPr marL="228600" lvl="0" indent="-50800" algn="l" rtl="0">
              <a:lnSpc>
                <a:spcPct val="90000"/>
              </a:lnSpc>
              <a:spcBef>
                <a:spcPts val="0"/>
              </a:spcBef>
              <a:spcAft>
                <a:spcPts val="0"/>
              </a:spcAft>
              <a:buClr>
                <a:schemeClr val="dk1"/>
              </a:buClr>
              <a:buSzPts val="2800"/>
              <a:buNone/>
            </a:pPr>
            <a:r>
              <a:rPr lang="en-US" b="1" dirty="0"/>
              <a:t>-</a:t>
            </a:r>
            <a:r>
              <a:rPr lang="en-US" dirty="0"/>
              <a:t> </a:t>
            </a:r>
            <a:r>
              <a:rPr lang="en-US" b="1" dirty="0"/>
              <a:t>Project Idea: </a:t>
            </a:r>
            <a:r>
              <a:rPr lang="en-US" dirty="0"/>
              <a:t>Making a website with both Image Classification &amp; Object Recognition capabilities for multi-use cases.</a:t>
            </a:r>
          </a:p>
          <a:p>
            <a:pPr marL="228600" lvl="0" indent="-50800" algn="l" rtl="0">
              <a:lnSpc>
                <a:spcPct val="90000"/>
              </a:lnSpc>
              <a:spcBef>
                <a:spcPts val="0"/>
              </a:spcBef>
              <a:spcAft>
                <a:spcPts val="0"/>
              </a:spcAft>
              <a:buClr>
                <a:schemeClr val="dk1"/>
              </a:buClr>
              <a:buSzPts val="2800"/>
              <a:buNone/>
            </a:pPr>
            <a:endParaRPr lang="en-US" dirty="0"/>
          </a:p>
          <a:p>
            <a:pPr marL="228600" indent="-50800">
              <a:spcBef>
                <a:spcPts val="0"/>
              </a:spcBef>
              <a:buSzPts val="2800"/>
              <a:buNone/>
            </a:pPr>
            <a:r>
              <a:rPr lang="en-US" b="1" dirty="0"/>
              <a:t>- Goal: </a:t>
            </a:r>
            <a:r>
              <a:rPr lang="en-US" dirty="0"/>
              <a:t>Quickly and accurately classify the main object in an image &amp; recognize multiple objects using top of the line models.</a:t>
            </a:r>
          </a:p>
        </p:txBody>
      </p:sp>
      <p:sp>
        <p:nvSpPr>
          <p:cNvPr id="215" name="Google Shape;215;p11">
            <a:extLst>
              <a:ext uri="{FF2B5EF4-FFF2-40B4-BE49-F238E27FC236}">
                <a16:creationId xmlns:a16="http://schemas.microsoft.com/office/drawing/2014/main" id="{3B373D44-7772-1B0B-95D0-87997B059B78}"/>
              </a:ext>
            </a:extLst>
          </p:cNvPr>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fld id="{5C6A64CA-2458-4BBF-B194-6A98E858D607}" type="datetime1">
              <a:rPr lang="en-US" smtClean="0"/>
              <a:pPr/>
              <a:t>11/29/2025</a:t>
            </a:fld>
            <a:endParaRPr lang="en-US" dirty="0"/>
          </a:p>
        </p:txBody>
      </p:sp>
      <p:sp>
        <p:nvSpPr>
          <p:cNvPr id="216" name="Google Shape;216;p11">
            <a:extLst>
              <a:ext uri="{FF2B5EF4-FFF2-40B4-BE49-F238E27FC236}">
                <a16:creationId xmlns:a16="http://schemas.microsoft.com/office/drawing/2014/main" id="{98AF663C-13F8-F5C8-A097-AAFB511CB8DB}"/>
              </a:ext>
            </a:extLst>
          </p:cNvPr>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p>
            <a:r>
              <a:rPr lang="en-US" dirty="0" err="1"/>
              <a:t>DetactaX</a:t>
            </a:r>
            <a:r>
              <a:rPr lang="en-US" dirty="0"/>
              <a:t> – Image Classification &amp; Object Recognition Reimagined.</a:t>
            </a:r>
          </a:p>
          <a:p>
            <a:pPr marL="0" lvl="0" indent="0" algn="ctr" rtl="0">
              <a:spcBef>
                <a:spcPts val="0"/>
              </a:spcBef>
              <a:spcAft>
                <a:spcPts val="0"/>
              </a:spcAft>
              <a:buNone/>
            </a:pPr>
            <a:endParaRPr dirty="0"/>
          </a:p>
        </p:txBody>
      </p:sp>
      <p:sp>
        <p:nvSpPr>
          <p:cNvPr id="217" name="Google Shape;217;p11">
            <a:extLst>
              <a:ext uri="{FF2B5EF4-FFF2-40B4-BE49-F238E27FC236}">
                <a16:creationId xmlns:a16="http://schemas.microsoft.com/office/drawing/2014/main" id="{C469B9CF-F83F-3025-26B7-6C2B6C9774D4}"/>
              </a:ext>
            </a:extLst>
          </p:cNvPr>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a:t>
            </a:fld>
            <a:endParaRPr/>
          </a:p>
        </p:txBody>
      </p:sp>
      <p:pic>
        <p:nvPicPr>
          <p:cNvPr id="2" name="Picture 1" descr="A blue text on a black background&#10;&#10;AI-generated content may be incorrect.">
            <a:extLst>
              <a:ext uri="{FF2B5EF4-FFF2-40B4-BE49-F238E27FC236}">
                <a16:creationId xmlns:a16="http://schemas.microsoft.com/office/drawing/2014/main" id="{6A857058-FD6F-5727-2B74-5CAAF5D25B4D}"/>
              </a:ext>
            </a:extLst>
          </p:cNvPr>
          <p:cNvPicPr>
            <a:picLocks noChangeAspect="1"/>
          </p:cNvPicPr>
          <p:nvPr/>
        </p:nvPicPr>
        <p:blipFill>
          <a:blip r:embed="rId3"/>
          <a:stretch>
            <a:fillRect/>
          </a:stretch>
        </p:blipFill>
        <p:spPr>
          <a:xfrm>
            <a:off x="9156273" y="6347222"/>
            <a:ext cx="1475520" cy="383380"/>
          </a:xfrm>
          <a:prstGeom prst="rect">
            <a:avLst/>
          </a:prstGeom>
        </p:spPr>
      </p:pic>
      <p:sp>
        <p:nvSpPr>
          <p:cNvPr id="3" name="TextBox 2">
            <a:extLst>
              <a:ext uri="{FF2B5EF4-FFF2-40B4-BE49-F238E27FC236}">
                <a16:creationId xmlns:a16="http://schemas.microsoft.com/office/drawing/2014/main" id="{4123C0FF-9C78-EC7F-5C2A-ECFEC9BFE75E}"/>
              </a:ext>
            </a:extLst>
          </p:cNvPr>
          <p:cNvSpPr txBox="1"/>
          <p:nvPr/>
        </p:nvSpPr>
        <p:spPr>
          <a:xfrm>
            <a:off x="838200" y="1353312"/>
            <a:ext cx="10515600" cy="584775"/>
          </a:xfrm>
          <a:prstGeom prst="rect">
            <a:avLst/>
          </a:prstGeom>
          <a:noFill/>
        </p:spPr>
        <p:txBody>
          <a:bodyPr wrap="square" rtlCol="0">
            <a:spAutoFit/>
          </a:bodyPr>
          <a:lstStyle/>
          <a:p>
            <a:r>
              <a:rPr lang="en-US" sz="3200" b="1" dirty="0"/>
              <a:t>Introduction:</a:t>
            </a:r>
          </a:p>
        </p:txBody>
      </p:sp>
    </p:spTree>
    <p:extLst>
      <p:ext uri="{BB962C8B-B14F-4D97-AF65-F5344CB8AC3E}">
        <p14:creationId xmlns:p14="http://schemas.microsoft.com/office/powerpoint/2010/main" val="730917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454A4E-F526-DE08-39B3-BF5DBAC83DB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97B3E3-A248-9CE1-A9B8-06BD1ADA8AE4}"/>
              </a:ext>
            </a:extLst>
          </p:cNvPr>
          <p:cNvSpPr>
            <a:spLocks noGrp="1"/>
          </p:cNvSpPr>
          <p:nvPr>
            <p:ph type="title"/>
          </p:nvPr>
        </p:nvSpPr>
        <p:spPr>
          <a:xfrm>
            <a:off x="838200" y="1083733"/>
            <a:ext cx="10515600" cy="606955"/>
          </a:xfrm>
        </p:spPr>
        <p:txBody>
          <a:bodyPr>
            <a:normAutofit fontScale="90000"/>
          </a:bodyPr>
          <a:lstStyle/>
          <a:p>
            <a:r>
              <a:rPr lang="en-US" b="1" dirty="0"/>
              <a:t>Project Demonstration:</a:t>
            </a:r>
            <a:endParaRPr lang="en-US" dirty="0"/>
          </a:p>
        </p:txBody>
      </p:sp>
      <p:sp>
        <p:nvSpPr>
          <p:cNvPr id="3" name="Text Placeholder 2">
            <a:extLst>
              <a:ext uri="{FF2B5EF4-FFF2-40B4-BE49-F238E27FC236}">
                <a16:creationId xmlns:a16="http://schemas.microsoft.com/office/drawing/2014/main" id="{E0662887-2D56-5534-F660-62ABF126A2C3}"/>
              </a:ext>
            </a:extLst>
          </p:cNvPr>
          <p:cNvSpPr>
            <a:spLocks noGrp="1"/>
          </p:cNvSpPr>
          <p:nvPr>
            <p:ph type="body" idx="1"/>
          </p:nvPr>
        </p:nvSpPr>
        <p:spPr/>
        <p:txBody>
          <a:bodyPr>
            <a:normAutofit/>
          </a:bodyPr>
          <a:lstStyle/>
          <a:p>
            <a:endParaRPr lang="en-US" dirty="0"/>
          </a:p>
        </p:txBody>
      </p:sp>
      <p:sp>
        <p:nvSpPr>
          <p:cNvPr id="4" name="Slide Number Placeholder 3">
            <a:extLst>
              <a:ext uri="{FF2B5EF4-FFF2-40B4-BE49-F238E27FC236}">
                <a16:creationId xmlns:a16="http://schemas.microsoft.com/office/drawing/2014/main" id="{C892F43E-DEF4-81C8-59C9-B864CB4B5BF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30</a:t>
            </a:fld>
            <a:endParaRPr lang="en-US"/>
          </a:p>
        </p:txBody>
      </p:sp>
      <p:sp>
        <p:nvSpPr>
          <p:cNvPr id="5" name="TextBox 4">
            <a:extLst>
              <a:ext uri="{FF2B5EF4-FFF2-40B4-BE49-F238E27FC236}">
                <a16:creationId xmlns:a16="http://schemas.microsoft.com/office/drawing/2014/main" id="{F1A027A4-8A86-5B0C-1939-666C2D1C0AA4}"/>
              </a:ext>
            </a:extLst>
          </p:cNvPr>
          <p:cNvSpPr txBox="1"/>
          <p:nvPr/>
        </p:nvSpPr>
        <p:spPr>
          <a:xfrm>
            <a:off x="838200" y="6356350"/>
            <a:ext cx="2743200" cy="338554"/>
          </a:xfrm>
          <a:prstGeom prst="rect">
            <a:avLst/>
          </a:prstGeom>
          <a:noFill/>
        </p:spPr>
        <p:txBody>
          <a:bodyPr wrap="square" rtlCol="0">
            <a:spAutoFit/>
          </a:bodyPr>
          <a:lstStyle/>
          <a:p>
            <a:pPr algn="ctr"/>
            <a:r>
              <a:rPr lang="en-US" sz="1600" dirty="0">
                <a:solidFill>
                  <a:schemeClr val="bg1"/>
                </a:solidFill>
              </a:rPr>
              <a:t>11/29/2025</a:t>
            </a:r>
          </a:p>
        </p:txBody>
      </p:sp>
    </p:spTree>
    <p:extLst>
      <p:ext uri="{BB962C8B-B14F-4D97-AF65-F5344CB8AC3E}">
        <p14:creationId xmlns:p14="http://schemas.microsoft.com/office/powerpoint/2010/main" val="2715409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0F634A-704A-8CCA-1DAC-75B809A4390C}"/>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4F2AA1C7-47A8-9C4D-D203-060F98E219DD}"/>
              </a:ext>
            </a:extLst>
          </p:cNvPr>
          <p:cNvSpPr txBox="1"/>
          <p:nvPr/>
        </p:nvSpPr>
        <p:spPr>
          <a:xfrm>
            <a:off x="880533" y="6316133"/>
            <a:ext cx="2675467" cy="338554"/>
          </a:xfrm>
          <a:prstGeom prst="rect">
            <a:avLst/>
          </a:prstGeom>
          <a:noFill/>
        </p:spPr>
        <p:txBody>
          <a:bodyPr wrap="square" rtlCol="0">
            <a:spAutoFit/>
          </a:bodyPr>
          <a:lstStyle/>
          <a:p>
            <a:pPr algn="ctr"/>
            <a:r>
              <a:rPr lang="en-US" sz="1600" dirty="0">
                <a:solidFill>
                  <a:schemeClr val="bg1"/>
                </a:solidFill>
              </a:rPr>
              <a:t>11/29/2025</a:t>
            </a:r>
          </a:p>
        </p:txBody>
      </p:sp>
      <p:sp>
        <p:nvSpPr>
          <p:cNvPr id="3" name="Title 1">
            <a:extLst>
              <a:ext uri="{FF2B5EF4-FFF2-40B4-BE49-F238E27FC236}">
                <a16:creationId xmlns:a16="http://schemas.microsoft.com/office/drawing/2014/main" id="{B3E65251-B54D-AA3E-AA0F-BF8D9C39F076}"/>
              </a:ext>
            </a:extLst>
          </p:cNvPr>
          <p:cNvSpPr>
            <a:spLocks noGrp="1"/>
          </p:cNvSpPr>
          <p:nvPr>
            <p:ph type="title"/>
          </p:nvPr>
        </p:nvSpPr>
        <p:spPr>
          <a:xfrm>
            <a:off x="593034" y="906917"/>
            <a:ext cx="5693442" cy="714106"/>
          </a:xfrm>
        </p:spPr>
        <p:txBody>
          <a:bodyPr vert="horz" lIns="91440" tIns="45720" rIns="91440" bIns="45720" rtlCol="0" anchor="b">
            <a:normAutofit fontScale="90000"/>
          </a:bodyPr>
          <a:lstStyle/>
          <a:p>
            <a:r>
              <a:rPr lang="en-US" sz="4000" b="1" dirty="0"/>
              <a:t>Technology Stack &amp; Versions</a:t>
            </a:r>
            <a:endParaRPr lang="en-US" b="1" dirty="0"/>
          </a:p>
        </p:txBody>
      </p:sp>
      <p:sp>
        <p:nvSpPr>
          <p:cNvPr id="10" name="TextBox 9">
            <a:extLst>
              <a:ext uri="{FF2B5EF4-FFF2-40B4-BE49-F238E27FC236}">
                <a16:creationId xmlns:a16="http://schemas.microsoft.com/office/drawing/2014/main" id="{0F5B9AB2-0C69-A62F-8FAD-550897B69687}"/>
              </a:ext>
            </a:extLst>
          </p:cNvPr>
          <p:cNvSpPr txBox="1"/>
          <p:nvPr/>
        </p:nvSpPr>
        <p:spPr>
          <a:xfrm>
            <a:off x="800930" y="2083388"/>
            <a:ext cx="5295987" cy="2677656"/>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342900" indent="-342900">
              <a:buChar char="•"/>
            </a:pPr>
            <a:r>
              <a:rPr lang="en-US" sz="2800" b="1" dirty="0">
                <a:solidFill>
                  <a:schemeClr val="tx1"/>
                </a:solidFill>
                <a:latin typeface="Calibri"/>
              </a:rPr>
              <a:t>Python 3.12</a:t>
            </a:r>
            <a:endParaRPr lang="en-US" sz="2800" b="1" dirty="0">
              <a:solidFill>
                <a:schemeClr val="tx1"/>
              </a:solidFill>
            </a:endParaRPr>
          </a:p>
          <a:p>
            <a:pPr marL="342900" indent="-342900">
              <a:buChar char="•"/>
            </a:pPr>
            <a:r>
              <a:rPr lang="en-US" sz="2800" b="1" dirty="0" err="1">
                <a:solidFill>
                  <a:schemeClr val="tx1"/>
                </a:solidFill>
                <a:latin typeface="Calibri"/>
              </a:rPr>
              <a:t>Streamlit</a:t>
            </a:r>
            <a:r>
              <a:rPr lang="en-US" sz="2800" b="1" dirty="0">
                <a:solidFill>
                  <a:schemeClr val="tx1"/>
                </a:solidFill>
                <a:latin typeface="Calibri"/>
              </a:rPr>
              <a:t> 1.28.0</a:t>
            </a:r>
          </a:p>
          <a:p>
            <a:pPr marL="342900" indent="-342900">
              <a:buChar char="•"/>
            </a:pPr>
            <a:r>
              <a:rPr lang="en-US" sz="2800" b="1" dirty="0">
                <a:solidFill>
                  <a:schemeClr val="tx1"/>
                </a:solidFill>
                <a:latin typeface="Calibri"/>
              </a:rPr>
              <a:t>OpenCV 4.8.1.78</a:t>
            </a:r>
          </a:p>
          <a:p>
            <a:pPr marL="342900" indent="-342900">
              <a:buChar char="•"/>
            </a:pPr>
            <a:r>
              <a:rPr lang="en-US" sz="2800" b="1" dirty="0">
                <a:solidFill>
                  <a:schemeClr val="tx1"/>
                </a:solidFill>
                <a:latin typeface="Calibri"/>
              </a:rPr>
              <a:t>Pillow 10.0.1</a:t>
            </a:r>
          </a:p>
          <a:p>
            <a:pPr marL="342900" indent="-342900">
              <a:buChar char="•"/>
            </a:pPr>
            <a:r>
              <a:rPr lang="en-US" sz="2800" b="1" dirty="0">
                <a:solidFill>
                  <a:schemeClr val="tx1"/>
                </a:solidFill>
                <a:latin typeface="Calibri"/>
              </a:rPr>
              <a:t>NumPy 1.24.3</a:t>
            </a:r>
          </a:p>
          <a:p>
            <a:pPr marL="342900" indent="-342900">
              <a:buChar char="•"/>
            </a:pPr>
            <a:endParaRPr lang="en-US" sz="2800" dirty="0">
              <a:solidFill>
                <a:schemeClr val="tx1"/>
              </a:solidFill>
              <a:latin typeface="Calibri"/>
            </a:endParaRPr>
          </a:p>
        </p:txBody>
      </p:sp>
      <p:sp>
        <p:nvSpPr>
          <p:cNvPr id="2" name="TextBox 1">
            <a:extLst>
              <a:ext uri="{FF2B5EF4-FFF2-40B4-BE49-F238E27FC236}">
                <a16:creationId xmlns:a16="http://schemas.microsoft.com/office/drawing/2014/main" id="{94FC550A-45B6-294C-FAB0-C2172DD0884B}"/>
              </a:ext>
            </a:extLst>
          </p:cNvPr>
          <p:cNvSpPr txBox="1"/>
          <p:nvPr/>
        </p:nvSpPr>
        <p:spPr>
          <a:xfrm>
            <a:off x="6295914" y="1927767"/>
            <a:ext cx="6165311" cy="2677656"/>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342900" indent="-342900">
              <a:buFont typeface="Arial,Sans-Serif"/>
              <a:buChar char="•"/>
            </a:pPr>
            <a:r>
              <a:rPr lang="en-US" sz="2800" b="1" dirty="0">
                <a:solidFill>
                  <a:schemeClr val="tx1"/>
                </a:solidFill>
                <a:latin typeface="Calibri"/>
                <a:ea typeface="Calibri"/>
                <a:cs typeface="Calibri"/>
              </a:rPr>
              <a:t>Requests 2.31.0</a:t>
            </a:r>
          </a:p>
          <a:p>
            <a:pPr marL="342900" indent="-342900">
              <a:buFont typeface="Arial,Sans-Serif"/>
              <a:buChar char="•"/>
            </a:pPr>
            <a:r>
              <a:rPr lang="en-US" sz="2800" b="1" dirty="0">
                <a:solidFill>
                  <a:schemeClr val="tx1"/>
                </a:solidFill>
                <a:latin typeface="Calibri"/>
                <a:ea typeface="Calibri"/>
                <a:cs typeface="Calibri"/>
              </a:rPr>
              <a:t>Matplotlib 3.7.2</a:t>
            </a:r>
          </a:p>
          <a:p>
            <a:pPr marL="342900" indent="-342900">
              <a:buFont typeface="Arial,Sans-Serif"/>
              <a:buChar char="•"/>
            </a:pPr>
            <a:r>
              <a:rPr lang="en-US" sz="2800" b="1" dirty="0" err="1">
                <a:solidFill>
                  <a:schemeClr val="tx1"/>
                </a:solidFill>
                <a:latin typeface="Calibri"/>
                <a:ea typeface="Calibri"/>
                <a:cs typeface="Calibri"/>
              </a:rPr>
              <a:t>Plotly</a:t>
            </a:r>
            <a:r>
              <a:rPr lang="en-US" sz="2800" b="1" dirty="0">
                <a:solidFill>
                  <a:schemeClr val="tx1"/>
                </a:solidFill>
                <a:latin typeface="Calibri"/>
                <a:ea typeface="Calibri"/>
                <a:cs typeface="Calibri"/>
              </a:rPr>
              <a:t> 5.15.0</a:t>
            </a:r>
          </a:p>
          <a:p>
            <a:pPr marL="342900" indent="-342900">
              <a:buFont typeface="Arial,Sans-Serif"/>
              <a:buChar char="•"/>
            </a:pPr>
            <a:r>
              <a:rPr lang="en-US" sz="2800" b="1" dirty="0" err="1">
                <a:solidFill>
                  <a:schemeClr val="tx1"/>
                </a:solidFill>
                <a:latin typeface="Calibri"/>
                <a:ea typeface="Calibri"/>
                <a:cs typeface="Calibri"/>
              </a:rPr>
              <a:t>Kaleido</a:t>
            </a:r>
            <a:r>
              <a:rPr lang="en-US" sz="2800" b="1" dirty="0">
                <a:solidFill>
                  <a:schemeClr val="tx1"/>
                </a:solidFill>
                <a:latin typeface="Calibri"/>
                <a:ea typeface="Calibri"/>
                <a:cs typeface="Calibri"/>
              </a:rPr>
              <a:t> 0.2.1</a:t>
            </a:r>
          </a:p>
          <a:p>
            <a:pPr marL="342900" indent="-342900">
              <a:buFont typeface="Arial,Sans-Serif"/>
              <a:buChar char="•"/>
            </a:pPr>
            <a:r>
              <a:rPr lang="en-US" sz="2800" b="1" dirty="0" err="1">
                <a:solidFill>
                  <a:schemeClr val="tx1"/>
                </a:solidFill>
                <a:latin typeface="Calibri"/>
                <a:ea typeface="Calibri"/>
                <a:cs typeface="Calibri"/>
              </a:rPr>
              <a:t>Ultralytics</a:t>
            </a:r>
            <a:r>
              <a:rPr lang="en-US" sz="2800" b="1" dirty="0">
                <a:solidFill>
                  <a:schemeClr val="tx1"/>
                </a:solidFill>
                <a:latin typeface="Calibri"/>
                <a:ea typeface="Calibri"/>
                <a:cs typeface="Calibri"/>
              </a:rPr>
              <a:t> 8.1.0</a:t>
            </a:r>
          </a:p>
          <a:p>
            <a:pPr marL="342900" indent="-342900">
              <a:buFont typeface="Arial,Sans-Serif"/>
              <a:buChar char="•"/>
            </a:pPr>
            <a:r>
              <a:rPr lang="en-US" sz="2800" b="1" dirty="0">
                <a:solidFill>
                  <a:schemeClr val="tx1"/>
                </a:solidFill>
                <a:latin typeface="Calibri"/>
                <a:ea typeface="Calibri"/>
                <a:cs typeface="Calibri"/>
              </a:rPr>
              <a:t>Torch 2.1.0</a:t>
            </a:r>
            <a:endParaRPr lang="en-US" sz="2800" b="1" dirty="0">
              <a:solidFill>
                <a:schemeClr val="tx1"/>
              </a:solidFill>
            </a:endParaRPr>
          </a:p>
        </p:txBody>
      </p:sp>
    </p:spTree>
    <p:extLst>
      <p:ext uri="{BB962C8B-B14F-4D97-AF65-F5344CB8AC3E}">
        <p14:creationId xmlns:p14="http://schemas.microsoft.com/office/powerpoint/2010/main" val="40716154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1CEFF-070B-2EB2-3F6F-C35DA332BC21}"/>
              </a:ext>
            </a:extLst>
          </p:cNvPr>
          <p:cNvSpPr>
            <a:spLocks noGrp="1"/>
          </p:cNvSpPr>
          <p:nvPr>
            <p:ph type="title"/>
          </p:nvPr>
        </p:nvSpPr>
        <p:spPr>
          <a:xfrm>
            <a:off x="838200" y="2766218"/>
            <a:ext cx="10515600" cy="1325563"/>
          </a:xfrm>
        </p:spPr>
        <p:txBody>
          <a:bodyPr>
            <a:normAutofit/>
          </a:bodyPr>
          <a:lstStyle/>
          <a:p>
            <a:pPr algn="ctr"/>
            <a:r>
              <a:rPr lang="en-US" sz="6000" b="1" dirty="0"/>
              <a:t>Thank You!</a:t>
            </a:r>
          </a:p>
        </p:txBody>
      </p:sp>
      <p:sp>
        <p:nvSpPr>
          <p:cNvPr id="3" name="Slide Number Placeholder 2">
            <a:extLst>
              <a:ext uri="{FF2B5EF4-FFF2-40B4-BE49-F238E27FC236}">
                <a16:creationId xmlns:a16="http://schemas.microsoft.com/office/drawing/2014/main" id="{44362DD9-8C36-6701-D4D8-3C5C13A3749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32</a:t>
            </a:fld>
            <a:endParaRPr lang="en-US"/>
          </a:p>
        </p:txBody>
      </p:sp>
      <p:sp>
        <p:nvSpPr>
          <p:cNvPr id="4" name="TextBox 3">
            <a:extLst>
              <a:ext uri="{FF2B5EF4-FFF2-40B4-BE49-F238E27FC236}">
                <a16:creationId xmlns:a16="http://schemas.microsoft.com/office/drawing/2014/main" id="{F6A1D946-B6F8-8FBC-C007-1F928BDFFECC}"/>
              </a:ext>
            </a:extLst>
          </p:cNvPr>
          <p:cNvSpPr txBox="1"/>
          <p:nvPr/>
        </p:nvSpPr>
        <p:spPr>
          <a:xfrm>
            <a:off x="880533" y="6316133"/>
            <a:ext cx="2675467" cy="338554"/>
          </a:xfrm>
          <a:prstGeom prst="rect">
            <a:avLst/>
          </a:prstGeom>
          <a:noFill/>
        </p:spPr>
        <p:txBody>
          <a:bodyPr wrap="square" rtlCol="0">
            <a:spAutoFit/>
          </a:bodyPr>
          <a:lstStyle/>
          <a:p>
            <a:pPr algn="ctr"/>
            <a:r>
              <a:rPr lang="en-US" sz="1600" dirty="0">
                <a:solidFill>
                  <a:schemeClr val="bg1"/>
                </a:solidFill>
              </a:rPr>
              <a:t>11/29/2025</a:t>
            </a:r>
          </a:p>
        </p:txBody>
      </p:sp>
    </p:spTree>
    <p:extLst>
      <p:ext uri="{BB962C8B-B14F-4D97-AF65-F5344CB8AC3E}">
        <p14:creationId xmlns:p14="http://schemas.microsoft.com/office/powerpoint/2010/main" val="4165529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2">
          <a:extLst>
            <a:ext uri="{FF2B5EF4-FFF2-40B4-BE49-F238E27FC236}">
              <a16:creationId xmlns:a16="http://schemas.microsoft.com/office/drawing/2014/main" id="{50A35DEF-AF9E-BA03-C099-7FE2E155869B}"/>
            </a:ext>
          </a:extLst>
        </p:cNvPr>
        <p:cNvGrpSpPr/>
        <p:nvPr/>
      </p:nvGrpSpPr>
      <p:grpSpPr>
        <a:xfrm>
          <a:off x="0" y="0"/>
          <a:ext cx="0" cy="0"/>
          <a:chOff x="0" y="0"/>
          <a:chExt cx="0" cy="0"/>
        </a:xfrm>
      </p:grpSpPr>
      <p:sp>
        <p:nvSpPr>
          <p:cNvPr id="223" name="Google Shape;223;p12">
            <a:extLst>
              <a:ext uri="{FF2B5EF4-FFF2-40B4-BE49-F238E27FC236}">
                <a16:creationId xmlns:a16="http://schemas.microsoft.com/office/drawing/2014/main" id="{19DBE964-1713-A47A-E979-63DCF19409E8}"/>
              </a:ext>
            </a:extLst>
          </p:cNvPr>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fld id="{5C6A64CA-2458-4BBF-B194-6A98E858D607}" type="datetime1">
              <a:rPr lang="en-US" smtClean="0"/>
              <a:pPr/>
              <a:t>11/29/2025</a:t>
            </a:fld>
            <a:endParaRPr lang="en-US" dirty="0"/>
          </a:p>
        </p:txBody>
      </p:sp>
      <p:sp>
        <p:nvSpPr>
          <p:cNvPr id="224" name="Google Shape;224;p12">
            <a:extLst>
              <a:ext uri="{FF2B5EF4-FFF2-40B4-BE49-F238E27FC236}">
                <a16:creationId xmlns:a16="http://schemas.microsoft.com/office/drawing/2014/main" id="{BA44DBEF-79E6-EED5-5D55-0A7276FD78BC}"/>
              </a:ext>
            </a:extLst>
          </p:cNvPr>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p>
            <a:r>
              <a:rPr lang="en-US" dirty="0" err="1"/>
              <a:t>DetactaX</a:t>
            </a:r>
            <a:r>
              <a:rPr lang="en-US" dirty="0"/>
              <a:t> – Image Classification &amp; Object Recognition Reimagined.</a:t>
            </a:r>
          </a:p>
          <a:p>
            <a:pPr marL="0" lvl="0" indent="0" algn="ctr" rtl="0">
              <a:spcBef>
                <a:spcPts val="0"/>
              </a:spcBef>
              <a:spcAft>
                <a:spcPts val="0"/>
              </a:spcAft>
              <a:buNone/>
            </a:pPr>
            <a:endParaRPr dirty="0"/>
          </a:p>
        </p:txBody>
      </p:sp>
      <p:sp>
        <p:nvSpPr>
          <p:cNvPr id="225" name="Google Shape;225;p12">
            <a:extLst>
              <a:ext uri="{FF2B5EF4-FFF2-40B4-BE49-F238E27FC236}">
                <a16:creationId xmlns:a16="http://schemas.microsoft.com/office/drawing/2014/main" id="{D86AF962-B65A-22B8-4D3E-71F7FAA37171}"/>
              </a:ext>
            </a:extLst>
          </p:cNvPr>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pic>
        <p:nvPicPr>
          <p:cNvPr id="2" name="Picture 1" descr="A blue text on a black background&#10;&#10;AI-generated content may be incorrect.">
            <a:extLst>
              <a:ext uri="{FF2B5EF4-FFF2-40B4-BE49-F238E27FC236}">
                <a16:creationId xmlns:a16="http://schemas.microsoft.com/office/drawing/2014/main" id="{497195EC-7608-3C49-768A-C7440C8D2BF0}"/>
              </a:ext>
            </a:extLst>
          </p:cNvPr>
          <p:cNvPicPr>
            <a:picLocks noChangeAspect="1"/>
          </p:cNvPicPr>
          <p:nvPr/>
        </p:nvPicPr>
        <p:blipFill>
          <a:blip r:embed="rId3"/>
          <a:stretch>
            <a:fillRect/>
          </a:stretch>
        </p:blipFill>
        <p:spPr>
          <a:xfrm>
            <a:off x="9156273" y="6347222"/>
            <a:ext cx="1475520" cy="383380"/>
          </a:xfrm>
          <a:prstGeom prst="rect">
            <a:avLst/>
          </a:prstGeom>
        </p:spPr>
      </p:pic>
      <p:sp>
        <p:nvSpPr>
          <p:cNvPr id="4" name="TextBox 3">
            <a:extLst>
              <a:ext uri="{FF2B5EF4-FFF2-40B4-BE49-F238E27FC236}">
                <a16:creationId xmlns:a16="http://schemas.microsoft.com/office/drawing/2014/main" id="{FE3CA8F2-93AE-9757-8610-92B4736E20A1}"/>
              </a:ext>
            </a:extLst>
          </p:cNvPr>
          <p:cNvSpPr txBox="1"/>
          <p:nvPr/>
        </p:nvSpPr>
        <p:spPr>
          <a:xfrm>
            <a:off x="838200" y="3075057"/>
            <a:ext cx="10515600" cy="707886"/>
          </a:xfrm>
          <a:prstGeom prst="rect">
            <a:avLst/>
          </a:prstGeom>
          <a:noFill/>
        </p:spPr>
        <p:txBody>
          <a:bodyPr wrap="square" rtlCol="0">
            <a:spAutoFit/>
          </a:bodyPr>
          <a:lstStyle/>
          <a:p>
            <a:pPr algn="ctr"/>
            <a:r>
              <a:rPr lang="en-US" sz="4000" b="1" dirty="0"/>
              <a:t>Classification Model Structure</a:t>
            </a:r>
          </a:p>
        </p:txBody>
      </p:sp>
    </p:spTree>
    <p:extLst>
      <p:ext uri="{BB962C8B-B14F-4D97-AF65-F5344CB8AC3E}">
        <p14:creationId xmlns:p14="http://schemas.microsoft.com/office/powerpoint/2010/main" val="16929994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3">
          <a:extLst>
            <a:ext uri="{FF2B5EF4-FFF2-40B4-BE49-F238E27FC236}">
              <a16:creationId xmlns:a16="http://schemas.microsoft.com/office/drawing/2014/main" id="{49D59512-870B-61F8-30F3-D41836E2BFEF}"/>
            </a:ext>
          </a:extLst>
        </p:cNvPr>
        <p:cNvGrpSpPr/>
        <p:nvPr/>
      </p:nvGrpSpPr>
      <p:grpSpPr>
        <a:xfrm>
          <a:off x="0" y="0"/>
          <a:ext cx="0" cy="0"/>
          <a:chOff x="0" y="0"/>
          <a:chExt cx="0" cy="0"/>
        </a:xfrm>
      </p:grpSpPr>
      <p:sp>
        <p:nvSpPr>
          <p:cNvPr id="214" name="Google Shape;214;p11">
            <a:extLst>
              <a:ext uri="{FF2B5EF4-FFF2-40B4-BE49-F238E27FC236}">
                <a16:creationId xmlns:a16="http://schemas.microsoft.com/office/drawing/2014/main" id="{AB69FB5A-122F-5E7E-6098-47C23A5FFF30}"/>
              </a:ext>
            </a:extLst>
          </p:cNvPr>
          <p:cNvSpPr txBox="1">
            <a:spLocks noGrp="1"/>
          </p:cNvSpPr>
          <p:nvPr>
            <p:ph type="body" idx="1"/>
          </p:nvPr>
        </p:nvSpPr>
        <p:spPr>
          <a:xfrm>
            <a:off x="838200" y="2103120"/>
            <a:ext cx="10515600" cy="4073843"/>
          </a:xfrm>
          <a:prstGeom prst="rect">
            <a:avLst/>
          </a:prstGeom>
          <a:noFill/>
          <a:ln>
            <a:noFill/>
          </a:ln>
        </p:spPr>
        <p:txBody>
          <a:bodyPr spcFirstLastPara="1" wrap="square" lIns="91425" tIns="45700" rIns="91425" bIns="45700" anchor="t" anchorCtr="0">
            <a:normAutofit/>
          </a:bodyPr>
          <a:lstStyle/>
          <a:p>
            <a:r>
              <a:rPr lang="en-US" b="1" dirty="0">
                <a:solidFill>
                  <a:schemeClr val="tx1">
                    <a:lumMod val="85000"/>
                    <a:lumOff val="15000"/>
                  </a:schemeClr>
                </a:solidFill>
              </a:rPr>
              <a:t>Models used:</a:t>
            </a:r>
          </a:p>
          <a:p>
            <a:pPr marL="114300" indent="0">
              <a:buNone/>
            </a:pPr>
            <a:r>
              <a:rPr lang="en-US" b="1" dirty="0">
                <a:solidFill>
                  <a:schemeClr val="tx1">
                    <a:lumMod val="85000"/>
                    <a:lumOff val="15000"/>
                  </a:schemeClr>
                </a:solidFill>
              </a:rPr>
              <a:t>	</a:t>
            </a:r>
            <a:r>
              <a:rPr lang="en-US" dirty="0">
                <a:solidFill>
                  <a:schemeClr val="tx1">
                    <a:lumMod val="85000"/>
                    <a:lumOff val="15000"/>
                  </a:schemeClr>
                </a:solidFill>
              </a:rPr>
              <a:t>1. MobileNetV2.</a:t>
            </a:r>
          </a:p>
          <a:p>
            <a:pPr marL="114300" indent="0">
              <a:buNone/>
            </a:pPr>
            <a:r>
              <a:rPr lang="en-US" dirty="0">
                <a:solidFill>
                  <a:schemeClr val="tx1">
                    <a:lumMod val="85000"/>
                    <a:lumOff val="15000"/>
                  </a:schemeClr>
                </a:solidFill>
              </a:rPr>
              <a:t>	2. EfficientNet-B0.</a:t>
            </a:r>
          </a:p>
          <a:p>
            <a:pPr marL="114300" indent="0">
              <a:buNone/>
            </a:pPr>
            <a:r>
              <a:rPr lang="en-US" dirty="0">
                <a:solidFill>
                  <a:schemeClr val="tx1">
                    <a:lumMod val="85000"/>
                    <a:lumOff val="15000"/>
                  </a:schemeClr>
                </a:solidFill>
              </a:rPr>
              <a:t>Both models are employed for different use-cases in our project, where:</a:t>
            </a:r>
          </a:p>
          <a:p>
            <a:r>
              <a:rPr lang="en-US" dirty="0">
                <a:solidFill>
                  <a:schemeClr val="tx1">
                    <a:lumMod val="85000"/>
                    <a:lumOff val="15000"/>
                  </a:schemeClr>
                </a:solidFill>
              </a:rPr>
              <a:t>MobileNetV2 is used as a baseline test </a:t>
            </a:r>
            <a:r>
              <a:rPr lang="en-US" b="1" dirty="0">
                <a:solidFill>
                  <a:schemeClr val="tx1">
                    <a:lumMod val="85000"/>
                    <a:lumOff val="15000"/>
                  </a:schemeClr>
                </a:solidFill>
              </a:rPr>
              <a:t>general classifier</a:t>
            </a:r>
            <a:r>
              <a:rPr lang="en-US" dirty="0">
                <a:solidFill>
                  <a:schemeClr val="tx1">
                    <a:lumMod val="85000"/>
                    <a:lumOff val="15000"/>
                  </a:schemeClr>
                </a:solidFill>
              </a:rPr>
              <a:t>.</a:t>
            </a:r>
          </a:p>
          <a:p>
            <a:r>
              <a:rPr lang="en-US" dirty="0">
                <a:solidFill>
                  <a:schemeClr val="tx1">
                    <a:lumMod val="85000"/>
                    <a:lumOff val="15000"/>
                  </a:schemeClr>
                </a:solidFill>
              </a:rPr>
              <a:t>EfficientNet-B0 used for </a:t>
            </a:r>
            <a:r>
              <a:rPr lang="en-US" b="1" dirty="0">
                <a:solidFill>
                  <a:schemeClr val="tx1">
                    <a:lumMod val="85000"/>
                    <a:lumOff val="15000"/>
                  </a:schemeClr>
                </a:solidFill>
              </a:rPr>
              <a:t>Intelligent Transportation systems</a:t>
            </a:r>
            <a:r>
              <a:rPr lang="en-US" dirty="0">
                <a:solidFill>
                  <a:schemeClr val="tx1">
                    <a:lumMod val="85000"/>
                    <a:lumOff val="15000"/>
                  </a:schemeClr>
                </a:solidFill>
              </a:rPr>
              <a:t>.</a:t>
            </a:r>
          </a:p>
        </p:txBody>
      </p:sp>
      <p:sp>
        <p:nvSpPr>
          <p:cNvPr id="215" name="Google Shape;215;p11">
            <a:extLst>
              <a:ext uri="{FF2B5EF4-FFF2-40B4-BE49-F238E27FC236}">
                <a16:creationId xmlns:a16="http://schemas.microsoft.com/office/drawing/2014/main" id="{C222766B-ED9A-B7FF-BAEA-7984EF4103D6}"/>
              </a:ext>
            </a:extLst>
          </p:cNvPr>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fld id="{5C6A64CA-2458-4BBF-B194-6A98E858D607}" type="datetime1">
              <a:rPr lang="en-US" smtClean="0"/>
              <a:pPr/>
              <a:t>11/29/2025</a:t>
            </a:fld>
            <a:endParaRPr lang="en-US" dirty="0"/>
          </a:p>
        </p:txBody>
      </p:sp>
      <p:sp>
        <p:nvSpPr>
          <p:cNvPr id="216" name="Google Shape;216;p11">
            <a:extLst>
              <a:ext uri="{FF2B5EF4-FFF2-40B4-BE49-F238E27FC236}">
                <a16:creationId xmlns:a16="http://schemas.microsoft.com/office/drawing/2014/main" id="{75D159B6-1B78-0329-7C81-709AA70B8D59}"/>
              </a:ext>
            </a:extLst>
          </p:cNvPr>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p>
            <a:r>
              <a:rPr lang="en-US" dirty="0" err="1"/>
              <a:t>DetactaX</a:t>
            </a:r>
            <a:r>
              <a:rPr lang="en-US" dirty="0"/>
              <a:t> – Image Classification &amp; Object Recognition Reimagined.</a:t>
            </a:r>
          </a:p>
          <a:p>
            <a:pPr marL="0" lvl="0" indent="0" algn="ctr" rtl="0">
              <a:spcBef>
                <a:spcPts val="0"/>
              </a:spcBef>
              <a:spcAft>
                <a:spcPts val="0"/>
              </a:spcAft>
              <a:buNone/>
            </a:pPr>
            <a:endParaRPr dirty="0"/>
          </a:p>
        </p:txBody>
      </p:sp>
      <p:sp>
        <p:nvSpPr>
          <p:cNvPr id="217" name="Google Shape;217;p11">
            <a:extLst>
              <a:ext uri="{FF2B5EF4-FFF2-40B4-BE49-F238E27FC236}">
                <a16:creationId xmlns:a16="http://schemas.microsoft.com/office/drawing/2014/main" id="{1857988C-52F5-7517-3E25-D0B61D38933F}"/>
              </a:ext>
            </a:extLst>
          </p:cNvPr>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a:p>
        </p:txBody>
      </p:sp>
      <p:pic>
        <p:nvPicPr>
          <p:cNvPr id="2" name="Picture 1" descr="A blue text on a black background&#10;&#10;AI-generated content may be incorrect.">
            <a:extLst>
              <a:ext uri="{FF2B5EF4-FFF2-40B4-BE49-F238E27FC236}">
                <a16:creationId xmlns:a16="http://schemas.microsoft.com/office/drawing/2014/main" id="{BF1D6DB6-17D7-8038-21AA-638E1A5BD478}"/>
              </a:ext>
            </a:extLst>
          </p:cNvPr>
          <p:cNvPicPr>
            <a:picLocks noChangeAspect="1"/>
          </p:cNvPicPr>
          <p:nvPr/>
        </p:nvPicPr>
        <p:blipFill>
          <a:blip r:embed="rId3"/>
          <a:stretch>
            <a:fillRect/>
          </a:stretch>
        </p:blipFill>
        <p:spPr>
          <a:xfrm>
            <a:off x="9156273" y="6347222"/>
            <a:ext cx="1475520" cy="383380"/>
          </a:xfrm>
          <a:prstGeom prst="rect">
            <a:avLst/>
          </a:prstGeom>
        </p:spPr>
      </p:pic>
      <p:sp>
        <p:nvSpPr>
          <p:cNvPr id="3" name="TextBox 2">
            <a:extLst>
              <a:ext uri="{FF2B5EF4-FFF2-40B4-BE49-F238E27FC236}">
                <a16:creationId xmlns:a16="http://schemas.microsoft.com/office/drawing/2014/main" id="{65598194-3C6E-619B-AFB4-8B2E1D69E249}"/>
              </a:ext>
            </a:extLst>
          </p:cNvPr>
          <p:cNvSpPr txBox="1"/>
          <p:nvPr/>
        </p:nvSpPr>
        <p:spPr>
          <a:xfrm>
            <a:off x="838200" y="1353312"/>
            <a:ext cx="10515600" cy="584775"/>
          </a:xfrm>
          <a:prstGeom prst="rect">
            <a:avLst/>
          </a:prstGeom>
          <a:noFill/>
        </p:spPr>
        <p:txBody>
          <a:bodyPr wrap="square" rtlCol="0">
            <a:spAutoFit/>
          </a:bodyPr>
          <a:lstStyle/>
          <a:p>
            <a:r>
              <a:rPr lang="en-US" sz="3200" b="1" dirty="0"/>
              <a:t>Classifiers:</a:t>
            </a:r>
          </a:p>
        </p:txBody>
      </p:sp>
    </p:spTree>
    <p:extLst>
      <p:ext uri="{BB962C8B-B14F-4D97-AF65-F5344CB8AC3E}">
        <p14:creationId xmlns:p14="http://schemas.microsoft.com/office/powerpoint/2010/main" val="30166622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3">
          <a:extLst>
            <a:ext uri="{FF2B5EF4-FFF2-40B4-BE49-F238E27FC236}">
              <a16:creationId xmlns:a16="http://schemas.microsoft.com/office/drawing/2014/main" id="{9EFD0C16-B8AE-C54D-1430-0F4D9DA8AD9D}"/>
            </a:ext>
          </a:extLst>
        </p:cNvPr>
        <p:cNvGrpSpPr/>
        <p:nvPr/>
      </p:nvGrpSpPr>
      <p:grpSpPr>
        <a:xfrm>
          <a:off x="0" y="0"/>
          <a:ext cx="0" cy="0"/>
          <a:chOff x="0" y="0"/>
          <a:chExt cx="0" cy="0"/>
        </a:xfrm>
      </p:grpSpPr>
      <p:sp>
        <p:nvSpPr>
          <p:cNvPr id="214" name="Google Shape;214;p11">
            <a:extLst>
              <a:ext uri="{FF2B5EF4-FFF2-40B4-BE49-F238E27FC236}">
                <a16:creationId xmlns:a16="http://schemas.microsoft.com/office/drawing/2014/main" id="{8CF01AAB-3FE9-EC8F-ED36-309FD5385773}"/>
              </a:ext>
            </a:extLst>
          </p:cNvPr>
          <p:cNvSpPr txBox="1">
            <a:spLocks noGrp="1"/>
          </p:cNvSpPr>
          <p:nvPr>
            <p:ph type="body" idx="1"/>
          </p:nvPr>
        </p:nvSpPr>
        <p:spPr>
          <a:xfrm>
            <a:off x="838200" y="2103120"/>
            <a:ext cx="10515600" cy="4073843"/>
          </a:xfrm>
          <a:prstGeom prst="rect">
            <a:avLst/>
          </a:prstGeom>
          <a:noFill/>
          <a:ln>
            <a:noFill/>
          </a:ln>
        </p:spPr>
        <p:txBody>
          <a:bodyPr spcFirstLastPara="1" wrap="square" lIns="91425" tIns="45700" rIns="91425" bIns="45700" anchor="t" anchorCtr="0">
            <a:normAutofit fontScale="85000" lnSpcReduction="10000"/>
          </a:bodyPr>
          <a:lstStyle/>
          <a:p>
            <a:pPr marL="114300" indent="0">
              <a:buNone/>
            </a:pPr>
            <a:r>
              <a:rPr lang="en-US" b="1" dirty="0">
                <a:solidFill>
                  <a:schemeClr val="tx1">
                    <a:lumMod val="85000"/>
                    <a:lumOff val="15000"/>
                  </a:schemeClr>
                </a:solidFill>
              </a:rPr>
              <a:t>Model Used: </a:t>
            </a:r>
            <a:r>
              <a:rPr lang="en-US" dirty="0">
                <a:solidFill>
                  <a:schemeClr val="tx1">
                    <a:lumMod val="85000"/>
                    <a:lumOff val="15000"/>
                  </a:schemeClr>
                </a:solidFill>
              </a:rPr>
              <a:t>MobileNetV2 trained on the </a:t>
            </a:r>
            <a:r>
              <a:rPr lang="en-US" b="1" dirty="0">
                <a:solidFill>
                  <a:schemeClr val="tx1">
                    <a:lumMod val="85000"/>
                    <a:lumOff val="15000"/>
                  </a:schemeClr>
                </a:solidFill>
              </a:rPr>
              <a:t>CIFAR-10</a:t>
            </a:r>
            <a:r>
              <a:rPr lang="en-US" dirty="0">
                <a:solidFill>
                  <a:schemeClr val="tx1">
                    <a:lumMod val="85000"/>
                    <a:lumOff val="15000"/>
                  </a:schemeClr>
                </a:solidFill>
              </a:rPr>
              <a:t> Dataset.</a:t>
            </a:r>
          </a:p>
          <a:p>
            <a:pPr marL="114300" indent="0">
              <a:buNone/>
            </a:pPr>
            <a:r>
              <a:rPr lang="en-US" b="1" dirty="0">
                <a:solidFill>
                  <a:schemeClr val="tx1">
                    <a:lumMod val="85000"/>
                    <a:lumOff val="15000"/>
                  </a:schemeClr>
                </a:solidFill>
              </a:rPr>
              <a:t>Dataset Details:</a:t>
            </a:r>
          </a:p>
          <a:p>
            <a:r>
              <a:rPr lang="en-US" dirty="0"/>
              <a:t>The CIFAR-10 dataset consists of 60000 32x32 color images in 10 classes, with 6000 images per class. There are 50000 training images and 10000 test images.</a:t>
            </a:r>
          </a:p>
          <a:p>
            <a:pPr marL="228600" lvl="0" indent="-50800">
              <a:spcBef>
                <a:spcPts val="0"/>
              </a:spcBef>
              <a:buSzPts val="2800"/>
              <a:buNone/>
            </a:pPr>
            <a:r>
              <a:rPr lang="en-US" b="1" dirty="0"/>
              <a:t>Augmentations Applied on the Dataset:</a:t>
            </a:r>
          </a:p>
          <a:p>
            <a:pPr marL="692150" lvl="0" indent="-514350">
              <a:spcBef>
                <a:spcPts val="0"/>
              </a:spcBef>
              <a:buSzPts val="2800"/>
              <a:buFont typeface="+mj-lt"/>
              <a:buAutoNum type="arabicPeriod"/>
            </a:pPr>
            <a:r>
              <a:rPr lang="en-US" dirty="0"/>
              <a:t>Resizing to 224x224.</a:t>
            </a:r>
          </a:p>
          <a:p>
            <a:pPr marL="692150" lvl="0" indent="-514350">
              <a:spcBef>
                <a:spcPts val="0"/>
              </a:spcBef>
              <a:buSzPts val="2800"/>
              <a:buFont typeface="+mj-lt"/>
              <a:buAutoNum type="arabicPeriod"/>
            </a:pPr>
            <a:r>
              <a:rPr lang="en-US" dirty="0"/>
              <a:t>Random Flip Horizontal and Vertical. </a:t>
            </a:r>
          </a:p>
          <a:p>
            <a:pPr marL="692150" lvl="0" indent="-514350">
              <a:spcBef>
                <a:spcPts val="0"/>
              </a:spcBef>
              <a:buSzPts val="2800"/>
              <a:buFont typeface="+mj-lt"/>
              <a:buAutoNum type="arabicPeriod"/>
            </a:pPr>
            <a:r>
              <a:rPr lang="en-US" dirty="0"/>
              <a:t>Random Brightness.</a:t>
            </a:r>
          </a:p>
          <a:p>
            <a:pPr marL="692150" lvl="0" indent="-514350">
              <a:spcBef>
                <a:spcPts val="0"/>
              </a:spcBef>
              <a:buSzPts val="2800"/>
              <a:buFont typeface="+mj-lt"/>
              <a:buAutoNum type="arabicPeriod"/>
            </a:pPr>
            <a:r>
              <a:rPr lang="en-US" dirty="0"/>
              <a:t>Random Contrast.</a:t>
            </a:r>
          </a:p>
          <a:p>
            <a:pPr marL="692150" lvl="0" indent="-514350">
              <a:spcBef>
                <a:spcPts val="0"/>
              </a:spcBef>
              <a:buSzPts val="2800"/>
              <a:buFont typeface="+mj-lt"/>
              <a:buAutoNum type="arabicPeriod"/>
            </a:pPr>
            <a:r>
              <a:rPr lang="en-US" dirty="0"/>
              <a:t>Random Rotation.</a:t>
            </a:r>
          </a:p>
          <a:p>
            <a:pPr marL="692150" lvl="0" indent="-514350">
              <a:spcBef>
                <a:spcPts val="0"/>
              </a:spcBef>
              <a:buSzPts val="2800"/>
              <a:buFont typeface="+mj-lt"/>
              <a:buAutoNum type="arabicPeriod"/>
            </a:pPr>
            <a:r>
              <a:rPr lang="en-US" dirty="0"/>
              <a:t>Random Zoom.</a:t>
            </a:r>
          </a:p>
          <a:p>
            <a:pPr marL="692150" lvl="0" indent="-514350">
              <a:spcBef>
                <a:spcPts val="0"/>
              </a:spcBef>
              <a:buSzPts val="2800"/>
              <a:buFont typeface="+mj-lt"/>
              <a:buAutoNum type="arabicPeriod"/>
            </a:pPr>
            <a:r>
              <a:rPr lang="en-US" dirty="0"/>
              <a:t>Rescaling (1/255).</a:t>
            </a:r>
          </a:p>
          <a:p>
            <a:pPr marL="114300" indent="0">
              <a:buNone/>
            </a:pPr>
            <a:endParaRPr lang="en-US" dirty="0">
              <a:solidFill>
                <a:schemeClr val="tx1">
                  <a:lumMod val="85000"/>
                  <a:lumOff val="15000"/>
                </a:schemeClr>
              </a:solidFill>
            </a:endParaRPr>
          </a:p>
          <a:p>
            <a:endParaRPr lang="en-US" dirty="0">
              <a:solidFill>
                <a:schemeClr val="tx1">
                  <a:lumMod val="85000"/>
                  <a:lumOff val="15000"/>
                </a:schemeClr>
              </a:solidFill>
            </a:endParaRPr>
          </a:p>
        </p:txBody>
      </p:sp>
      <p:sp>
        <p:nvSpPr>
          <p:cNvPr id="215" name="Google Shape;215;p11">
            <a:extLst>
              <a:ext uri="{FF2B5EF4-FFF2-40B4-BE49-F238E27FC236}">
                <a16:creationId xmlns:a16="http://schemas.microsoft.com/office/drawing/2014/main" id="{098E8B99-A0AE-6EC9-BAB7-59550718858F}"/>
              </a:ext>
            </a:extLst>
          </p:cNvPr>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fld id="{5C6A64CA-2458-4BBF-B194-6A98E858D607}" type="datetime1">
              <a:rPr lang="en-US" smtClean="0"/>
              <a:pPr/>
              <a:t>11/29/2025</a:t>
            </a:fld>
            <a:endParaRPr lang="en-US" dirty="0"/>
          </a:p>
        </p:txBody>
      </p:sp>
      <p:sp>
        <p:nvSpPr>
          <p:cNvPr id="216" name="Google Shape;216;p11">
            <a:extLst>
              <a:ext uri="{FF2B5EF4-FFF2-40B4-BE49-F238E27FC236}">
                <a16:creationId xmlns:a16="http://schemas.microsoft.com/office/drawing/2014/main" id="{747FC576-5F32-0C62-E83C-45C9E72F2904}"/>
              </a:ext>
            </a:extLst>
          </p:cNvPr>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p>
            <a:r>
              <a:rPr lang="en-US" dirty="0" err="1"/>
              <a:t>DetactaX</a:t>
            </a:r>
            <a:r>
              <a:rPr lang="en-US" dirty="0"/>
              <a:t> – Image Classification &amp; Object Recognition Reimagined.</a:t>
            </a:r>
          </a:p>
          <a:p>
            <a:pPr marL="0" lvl="0" indent="0" algn="ctr" rtl="0">
              <a:spcBef>
                <a:spcPts val="0"/>
              </a:spcBef>
              <a:spcAft>
                <a:spcPts val="0"/>
              </a:spcAft>
              <a:buNone/>
            </a:pPr>
            <a:endParaRPr dirty="0"/>
          </a:p>
        </p:txBody>
      </p:sp>
      <p:sp>
        <p:nvSpPr>
          <p:cNvPr id="217" name="Google Shape;217;p11">
            <a:extLst>
              <a:ext uri="{FF2B5EF4-FFF2-40B4-BE49-F238E27FC236}">
                <a16:creationId xmlns:a16="http://schemas.microsoft.com/office/drawing/2014/main" id="{38B0EC24-7817-0E70-C494-7DD6A3EBCCC6}"/>
              </a:ext>
            </a:extLst>
          </p:cNvPr>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endParaRPr/>
          </a:p>
        </p:txBody>
      </p:sp>
      <p:pic>
        <p:nvPicPr>
          <p:cNvPr id="2" name="Picture 1" descr="A blue text on a black background&#10;&#10;AI-generated content may be incorrect.">
            <a:extLst>
              <a:ext uri="{FF2B5EF4-FFF2-40B4-BE49-F238E27FC236}">
                <a16:creationId xmlns:a16="http://schemas.microsoft.com/office/drawing/2014/main" id="{D52604F0-88B0-1897-C2A6-6137CFD5824C}"/>
              </a:ext>
            </a:extLst>
          </p:cNvPr>
          <p:cNvPicPr>
            <a:picLocks noChangeAspect="1"/>
          </p:cNvPicPr>
          <p:nvPr/>
        </p:nvPicPr>
        <p:blipFill>
          <a:blip r:embed="rId3"/>
          <a:stretch>
            <a:fillRect/>
          </a:stretch>
        </p:blipFill>
        <p:spPr>
          <a:xfrm>
            <a:off x="9156273" y="6347222"/>
            <a:ext cx="1475520" cy="383380"/>
          </a:xfrm>
          <a:prstGeom prst="rect">
            <a:avLst/>
          </a:prstGeom>
        </p:spPr>
      </p:pic>
      <p:sp>
        <p:nvSpPr>
          <p:cNvPr id="3" name="TextBox 2">
            <a:extLst>
              <a:ext uri="{FF2B5EF4-FFF2-40B4-BE49-F238E27FC236}">
                <a16:creationId xmlns:a16="http://schemas.microsoft.com/office/drawing/2014/main" id="{F29D56F9-0B77-40B6-4B43-BFC31DE0B9D3}"/>
              </a:ext>
            </a:extLst>
          </p:cNvPr>
          <p:cNvSpPr txBox="1"/>
          <p:nvPr/>
        </p:nvSpPr>
        <p:spPr>
          <a:xfrm>
            <a:off x="838200" y="1353312"/>
            <a:ext cx="10515600" cy="584775"/>
          </a:xfrm>
          <a:prstGeom prst="rect">
            <a:avLst/>
          </a:prstGeom>
          <a:noFill/>
        </p:spPr>
        <p:txBody>
          <a:bodyPr wrap="square" rtlCol="0">
            <a:spAutoFit/>
          </a:bodyPr>
          <a:lstStyle/>
          <a:p>
            <a:r>
              <a:rPr lang="en-US" sz="3200" b="1" dirty="0"/>
              <a:t>General Classifier (Base-line/Control):</a:t>
            </a:r>
          </a:p>
        </p:txBody>
      </p:sp>
      <p:pic>
        <p:nvPicPr>
          <p:cNvPr id="5" name="Picture 4">
            <a:extLst>
              <a:ext uri="{FF2B5EF4-FFF2-40B4-BE49-F238E27FC236}">
                <a16:creationId xmlns:a16="http://schemas.microsoft.com/office/drawing/2014/main" id="{5546F1BD-1532-5E8A-B61E-35C52AE2DE18}"/>
              </a:ext>
            </a:extLst>
          </p:cNvPr>
          <p:cNvPicPr>
            <a:picLocks noChangeAspect="1"/>
          </p:cNvPicPr>
          <p:nvPr/>
        </p:nvPicPr>
        <p:blipFill>
          <a:blip r:embed="rId4"/>
          <a:stretch>
            <a:fillRect/>
          </a:stretch>
        </p:blipFill>
        <p:spPr>
          <a:xfrm>
            <a:off x="7017481" y="3995928"/>
            <a:ext cx="4277583" cy="2011680"/>
          </a:xfrm>
          <a:prstGeom prst="rect">
            <a:avLst/>
          </a:prstGeom>
        </p:spPr>
      </p:pic>
    </p:spTree>
    <p:extLst>
      <p:ext uri="{BB962C8B-B14F-4D97-AF65-F5344CB8AC3E}">
        <p14:creationId xmlns:p14="http://schemas.microsoft.com/office/powerpoint/2010/main" val="1727678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3">
          <a:extLst>
            <a:ext uri="{FF2B5EF4-FFF2-40B4-BE49-F238E27FC236}">
              <a16:creationId xmlns:a16="http://schemas.microsoft.com/office/drawing/2014/main" id="{F400764A-DA83-FC96-0E24-78CCA373F642}"/>
            </a:ext>
          </a:extLst>
        </p:cNvPr>
        <p:cNvGrpSpPr/>
        <p:nvPr/>
      </p:nvGrpSpPr>
      <p:grpSpPr>
        <a:xfrm>
          <a:off x="0" y="0"/>
          <a:ext cx="0" cy="0"/>
          <a:chOff x="0" y="0"/>
          <a:chExt cx="0" cy="0"/>
        </a:xfrm>
      </p:grpSpPr>
      <p:sp>
        <p:nvSpPr>
          <p:cNvPr id="214" name="Google Shape;214;p11">
            <a:extLst>
              <a:ext uri="{FF2B5EF4-FFF2-40B4-BE49-F238E27FC236}">
                <a16:creationId xmlns:a16="http://schemas.microsoft.com/office/drawing/2014/main" id="{C8C50735-138E-75D4-C8E8-71F4455A71EF}"/>
              </a:ext>
            </a:extLst>
          </p:cNvPr>
          <p:cNvSpPr txBox="1">
            <a:spLocks noGrp="1"/>
          </p:cNvSpPr>
          <p:nvPr>
            <p:ph type="body" idx="1"/>
          </p:nvPr>
        </p:nvSpPr>
        <p:spPr>
          <a:xfrm>
            <a:off x="838200" y="2103120"/>
            <a:ext cx="10515600" cy="4073843"/>
          </a:xfrm>
          <a:prstGeom prst="rect">
            <a:avLst/>
          </a:prstGeom>
          <a:noFill/>
          <a:ln>
            <a:noFill/>
          </a:ln>
        </p:spPr>
        <p:txBody>
          <a:bodyPr spcFirstLastPara="1" wrap="square" lIns="91425" tIns="45700" rIns="91425" bIns="45700" anchor="t" anchorCtr="0">
            <a:normAutofit fontScale="92500" lnSpcReduction="20000"/>
          </a:bodyPr>
          <a:lstStyle/>
          <a:p>
            <a:pPr marL="114300" indent="0">
              <a:buNone/>
            </a:pPr>
            <a:r>
              <a:rPr lang="en-US" b="1" dirty="0">
                <a:solidFill>
                  <a:schemeClr val="tx1">
                    <a:lumMod val="85000"/>
                    <a:lumOff val="15000"/>
                  </a:schemeClr>
                </a:solidFill>
              </a:rPr>
              <a:t>Model Used: </a:t>
            </a:r>
            <a:r>
              <a:rPr lang="en-US" dirty="0">
                <a:solidFill>
                  <a:schemeClr val="tx1">
                    <a:lumMod val="85000"/>
                    <a:lumOff val="15000"/>
                  </a:schemeClr>
                </a:solidFill>
              </a:rPr>
              <a:t>EfficientNet-B0 trained on the </a:t>
            </a:r>
            <a:r>
              <a:rPr lang="en-US" b="1" dirty="0">
                <a:solidFill>
                  <a:schemeClr val="tx1">
                    <a:lumMod val="85000"/>
                    <a:lumOff val="15000"/>
                  </a:schemeClr>
                </a:solidFill>
              </a:rPr>
              <a:t>CUHK-</a:t>
            </a:r>
            <a:r>
              <a:rPr lang="en-US" b="1" dirty="0" err="1">
                <a:solidFill>
                  <a:schemeClr val="tx1">
                    <a:lumMod val="85000"/>
                    <a:lumOff val="15000"/>
                  </a:schemeClr>
                </a:solidFill>
              </a:rPr>
              <a:t>Compcars</a:t>
            </a:r>
            <a:r>
              <a:rPr lang="en-US" dirty="0">
                <a:solidFill>
                  <a:schemeClr val="tx1">
                    <a:lumMod val="85000"/>
                    <a:lumOff val="15000"/>
                  </a:schemeClr>
                </a:solidFill>
              </a:rPr>
              <a:t> dataset.</a:t>
            </a:r>
          </a:p>
          <a:p>
            <a:pPr marL="114300" indent="0">
              <a:buNone/>
            </a:pPr>
            <a:r>
              <a:rPr lang="en-US" b="1" dirty="0">
                <a:solidFill>
                  <a:schemeClr val="tx1">
                    <a:lumMod val="85000"/>
                    <a:lumOff val="15000"/>
                  </a:schemeClr>
                </a:solidFill>
              </a:rPr>
              <a:t>Dataset Details:</a:t>
            </a:r>
          </a:p>
          <a:p>
            <a:r>
              <a:rPr lang="en-US" dirty="0"/>
              <a:t>Contains </a:t>
            </a:r>
            <a:r>
              <a:rPr lang="en-US" b="1" dirty="0"/>
              <a:t>163 car makes </a:t>
            </a:r>
            <a:r>
              <a:rPr lang="en-US" dirty="0"/>
              <a:t>with </a:t>
            </a:r>
            <a:r>
              <a:rPr lang="en-US" b="1" dirty="0"/>
              <a:t>1,716 car models</a:t>
            </a:r>
            <a:r>
              <a:rPr lang="en-US" dirty="0"/>
              <a:t>. There are a </a:t>
            </a:r>
            <a:r>
              <a:rPr lang="en-US" b="1" dirty="0"/>
              <a:t>total of 136,726 images. </a:t>
            </a:r>
            <a:r>
              <a:rPr lang="en-US" dirty="0"/>
              <a:t>The full car images are labeled with bounding boxes and viewpoints.</a:t>
            </a:r>
          </a:p>
          <a:p>
            <a:pPr marL="114300" indent="0">
              <a:buNone/>
            </a:pPr>
            <a:r>
              <a:rPr lang="en-US" b="1" dirty="0">
                <a:solidFill>
                  <a:schemeClr val="tx1">
                    <a:lumMod val="85000"/>
                    <a:lumOff val="15000"/>
                  </a:schemeClr>
                </a:solidFill>
              </a:rPr>
              <a:t>Augmentations Applied:</a:t>
            </a:r>
          </a:p>
          <a:p>
            <a:pPr marL="114300" indent="0">
              <a:buNone/>
            </a:pPr>
            <a:r>
              <a:rPr lang="en-US" b="1" dirty="0">
                <a:solidFill>
                  <a:schemeClr val="tx1">
                    <a:lumMod val="85000"/>
                    <a:lumOff val="15000"/>
                  </a:schemeClr>
                </a:solidFill>
              </a:rPr>
              <a:t>	</a:t>
            </a:r>
            <a:r>
              <a:rPr lang="en-US" dirty="0">
                <a:solidFill>
                  <a:schemeClr val="tx1">
                    <a:lumMod val="85000"/>
                    <a:lumOff val="15000"/>
                  </a:schemeClr>
                </a:solidFill>
              </a:rPr>
              <a:t>1. Image Resize.</a:t>
            </a:r>
          </a:p>
          <a:p>
            <a:pPr marL="114300" indent="0">
              <a:buNone/>
            </a:pPr>
            <a:r>
              <a:rPr lang="en-US" b="1" dirty="0">
                <a:solidFill>
                  <a:schemeClr val="tx1">
                    <a:lumMod val="85000"/>
                    <a:lumOff val="15000"/>
                  </a:schemeClr>
                </a:solidFill>
              </a:rPr>
              <a:t>	</a:t>
            </a:r>
            <a:r>
              <a:rPr lang="en-US" dirty="0">
                <a:solidFill>
                  <a:schemeClr val="tx1">
                    <a:lumMod val="85000"/>
                    <a:lumOff val="15000"/>
                  </a:schemeClr>
                </a:solidFill>
              </a:rPr>
              <a:t>2. Color Jitter.</a:t>
            </a:r>
          </a:p>
          <a:p>
            <a:pPr marL="114300" indent="0">
              <a:buNone/>
            </a:pPr>
            <a:r>
              <a:rPr lang="en-US" b="1" dirty="0">
                <a:solidFill>
                  <a:schemeClr val="tx1">
                    <a:lumMod val="85000"/>
                    <a:lumOff val="15000"/>
                  </a:schemeClr>
                </a:solidFill>
              </a:rPr>
              <a:t>	</a:t>
            </a:r>
            <a:r>
              <a:rPr lang="en-US" dirty="0">
                <a:solidFill>
                  <a:schemeClr val="tx1">
                    <a:lumMod val="85000"/>
                    <a:lumOff val="15000"/>
                  </a:schemeClr>
                </a:solidFill>
              </a:rPr>
              <a:t>3. Normalization</a:t>
            </a:r>
          </a:p>
          <a:p>
            <a:pPr marL="114300" indent="0">
              <a:buNone/>
            </a:pPr>
            <a:r>
              <a:rPr lang="en-US" b="1" dirty="0">
                <a:solidFill>
                  <a:schemeClr val="tx1">
                    <a:lumMod val="85000"/>
                    <a:lumOff val="15000"/>
                  </a:schemeClr>
                </a:solidFill>
              </a:rPr>
              <a:t>	</a:t>
            </a:r>
            <a:r>
              <a:rPr lang="en-US" dirty="0">
                <a:solidFill>
                  <a:schemeClr val="tx1">
                    <a:lumMod val="85000"/>
                    <a:lumOff val="15000"/>
                  </a:schemeClr>
                </a:solidFill>
              </a:rPr>
              <a:t>4. Random Horizontal Flipped.</a:t>
            </a:r>
            <a:endParaRPr lang="en-US" b="1" dirty="0">
              <a:solidFill>
                <a:schemeClr val="tx1">
                  <a:lumMod val="85000"/>
                  <a:lumOff val="15000"/>
                </a:schemeClr>
              </a:solidFill>
            </a:endParaRPr>
          </a:p>
          <a:p>
            <a:pPr marL="114300" indent="0">
              <a:buNone/>
            </a:pPr>
            <a:endParaRPr lang="en-US" dirty="0">
              <a:solidFill>
                <a:schemeClr val="tx1">
                  <a:lumMod val="85000"/>
                  <a:lumOff val="15000"/>
                </a:schemeClr>
              </a:solidFill>
            </a:endParaRPr>
          </a:p>
          <a:p>
            <a:endParaRPr lang="en-US" dirty="0">
              <a:solidFill>
                <a:schemeClr val="tx1">
                  <a:lumMod val="85000"/>
                  <a:lumOff val="15000"/>
                </a:schemeClr>
              </a:solidFill>
            </a:endParaRPr>
          </a:p>
        </p:txBody>
      </p:sp>
      <p:sp>
        <p:nvSpPr>
          <p:cNvPr id="215" name="Google Shape;215;p11">
            <a:extLst>
              <a:ext uri="{FF2B5EF4-FFF2-40B4-BE49-F238E27FC236}">
                <a16:creationId xmlns:a16="http://schemas.microsoft.com/office/drawing/2014/main" id="{1699161B-16D6-30EA-104F-F5A0F8861144}"/>
              </a:ext>
            </a:extLst>
          </p:cNvPr>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fld id="{5C6A64CA-2458-4BBF-B194-6A98E858D607}" type="datetime1">
              <a:rPr lang="en-US" smtClean="0"/>
              <a:pPr/>
              <a:t>11/29/2025</a:t>
            </a:fld>
            <a:endParaRPr lang="en-US" dirty="0"/>
          </a:p>
        </p:txBody>
      </p:sp>
      <p:sp>
        <p:nvSpPr>
          <p:cNvPr id="216" name="Google Shape;216;p11">
            <a:extLst>
              <a:ext uri="{FF2B5EF4-FFF2-40B4-BE49-F238E27FC236}">
                <a16:creationId xmlns:a16="http://schemas.microsoft.com/office/drawing/2014/main" id="{EC1A8283-F4EB-EF37-EDCE-B4932F8F179F}"/>
              </a:ext>
            </a:extLst>
          </p:cNvPr>
          <p:cNvSpPr txBox="1">
            <a:spLocks noGrp="1"/>
          </p:cNvSpPr>
          <p:nvPr>
            <p:ph type="ftr" idx="11"/>
          </p:nvPr>
        </p:nvSpPr>
        <p:spPr>
          <a:xfrm>
            <a:off x="3880338" y="6356350"/>
            <a:ext cx="4273062" cy="365125"/>
          </a:xfrm>
          <a:prstGeom prst="rect">
            <a:avLst/>
          </a:prstGeom>
          <a:noFill/>
          <a:ln>
            <a:noFill/>
          </a:ln>
        </p:spPr>
        <p:txBody>
          <a:bodyPr spcFirstLastPara="1" wrap="square" lIns="91425" tIns="45700" rIns="91425" bIns="45700" anchor="ctr" anchorCtr="0">
            <a:noAutofit/>
          </a:bodyPr>
          <a:lstStyle/>
          <a:p>
            <a:r>
              <a:rPr lang="en-US" dirty="0" err="1"/>
              <a:t>DetactaX</a:t>
            </a:r>
            <a:r>
              <a:rPr lang="en-US" dirty="0"/>
              <a:t> – Image Classification &amp; Object Recognition Reimagined.</a:t>
            </a:r>
          </a:p>
          <a:p>
            <a:pPr marL="0" lvl="0" indent="0" algn="ctr" rtl="0">
              <a:spcBef>
                <a:spcPts val="0"/>
              </a:spcBef>
              <a:spcAft>
                <a:spcPts val="0"/>
              </a:spcAft>
              <a:buNone/>
            </a:pPr>
            <a:endParaRPr dirty="0"/>
          </a:p>
        </p:txBody>
      </p:sp>
      <p:sp>
        <p:nvSpPr>
          <p:cNvPr id="217" name="Google Shape;217;p11">
            <a:extLst>
              <a:ext uri="{FF2B5EF4-FFF2-40B4-BE49-F238E27FC236}">
                <a16:creationId xmlns:a16="http://schemas.microsoft.com/office/drawing/2014/main" id="{81ECBF3D-8DF7-B2B7-70DD-8C8B046D13F2}"/>
              </a:ext>
            </a:extLst>
          </p:cNvPr>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endParaRPr/>
          </a:p>
        </p:txBody>
      </p:sp>
      <p:pic>
        <p:nvPicPr>
          <p:cNvPr id="2" name="Picture 1" descr="A blue text on a black background&#10;&#10;AI-generated content may be incorrect.">
            <a:extLst>
              <a:ext uri="{FF2B5EF4-FFF2-40B4-BE49-F238E27FC236}">
                <a16:creationId xmlns:a16="http://schemas.microsoft.com/office/drawing/2014/main" id="{BD5522C2-1D5D-5AF4-E55A-92D3F29CD11E}"/>
              </a:ext>
            </a:extLst>
          </p:cNvPr>
          <p:cNvPicPr>
            <a:picLocks noChangeAspect="1"/>
          </p:cNvPicPr>
          <p:nvPr/>
        </p:nvPicPr>
        <p:blipFill>
          <a:blip r:embed="rId3"/>
          <a:stretch>
            <a:fillRect/>
          </a:stretch>
        </p:blipFill>
        <p:spPr>
          <a:xfrm>
            <a:off x="9156273" y="6347222"/>
            <a:ext cx="1475520" cy="383380"/>
          </a:xfrm>
          <a:prstGeom prst="rect">
            <a:avLst/>
          </a:prstGeom>
        </p:spPr>
      </p:pic>
      <p:sp>
        <p:nvSpPr>
          <p:cNvPr id="3" name="TextBox 2">
            <a:extLst>
              <a:ext uri="{FF2B5EF4-FFF2-40B4-BE49-F238E27FC236}">
                <a16:creationId xmlns:a16="http://schemas.microsoft.com/office/drawing/2014/main" id="{6D22863C-632D-F949-22D3-C928AA34F5AC}"/>
              </a:ext>
            </a:extLst>
          </p:cNvPr>
          <p:cNvSpPr txBox="1"/>
          <p:nvPr/>
        </p:nvSpPr>
        <p:spPr>
          <a:xfrm>
            <a:off x="838200" y="1353312"/>
            <a:ext cx="10515600" cy="584775"/>
          </a:xfrm>
          <a:prstGeom prst="rect">
            <a:avLst/>
          </a:prstGeom>
          <a:noFill/>
        </p:spPr>
        <p:txBody>
          <a:bodyPr wrap="square" rtlCol="0">
            <a:spAutoFit/>
          </a:bodyPr>
          <a:lstStyle/>
          <a:p>
            <a:r>
              <a:rPr lang="en-US" sz="3200" b="1" dirty="0"/>
              <a:t>Intelligent Transportation System</a:t>
            </a:r>
            <a:r>
              <a:rPr lang="ar-EG" sz="3200" b="1" dirty="0"/>
              <a:t> </a:t>
            </a:r>
            <a:r>
              <a:rPr lang="en-US" sz="3200" b="1" dirty="0"/>
              <a:t> (Main Classifier):</a:t>
            </a:r>
          </a:p>
        </p:txBody>
      </p:sp>
      <p:pic>
        <p:nvPicPr>
          <p:cNvPr id="7" name="Picture 6">
            <a:extLst>
              <a:ext uri="{FF2B5EF4-FFF2-40B4-BE49-F238E27FC236}">
                <a16:creationId xmlns:a16="http://schemas.microsoft.com/office/drawing/2014/main" id="{68C64B4A-914F-9CC2-69A0-EB167BE5D27F}"/>
              </a:ext>
            </a:extLst>
          </p:cNvPr>
          <p:cNvPicPr>
            <a:picLocks noChangeAspect="1"/>
          </p:cNvPicPr>
          <p:nvPr/>
        </p:nvPicPr>
        <p:blipFill>
          <a:blip r:embed="rId4"/>
          <a:stretch>
            <a:fillRect/>
          </a:stretch>
        </p:blipFill>
        <p:spPr>
          <a:xfrm>
            <a:off x="7242048" y="3764611"/>
            <a:ext cx="4098110" cy="2366214"/>
          </a:xfrm>
          <a:prstGeom prst="rect">
            <a:avLst/>
          </a:prstGeom>
        </p:spPr>
      </p:pic>
    </p:spTree>
    <p:extLst>
      <p:ext uri="{BB962C8B-B14F-4D97-AF65-F5344CB8AC3E}">
        <p14:creationId xmlns:p14="http://schemas.microsoft.com/office/powerpoint/2010/main" val="32514128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63F6103-86A4-EEC6-6CE0-3786E7A13AE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a:p>
        </p:txBody>
      </p:sp>
      <p:pic>
        <p:nvPicPr>
          <p:cNvPr id="4" name="Picture 3">
            <a:extLst>
              <a:ext uri="{FF2B5EF4-FFF2-40B4-BE49-F238E27FC236}">
                <a16:creationId xmlns:a16="http://schemas.microsoft.com/office/drawing/2014/main" id="{EDB7EA1F-8140-80DE-5A2C-492E0027DC74}"/>
              </a:ext>
            </a:extLst>
          </p:cNvPr>
          <p:cNvPicPr>
            <a:picLocks noChangeAspect="1"/>
          </p:cNvPicPr>
          <p:nvPr/>
        </p:nvPicPr>
        <p:blipFill>
          <a:blip r:embed="rId2"/>
          <a:stretch>
            <a:fillRect/>
          </a:stretch>
        </p:blipFill>
        <p:spPr>
          <a:xfrm>
            <a:off x="432596" y="1233181"/>
            <a:ext cx="5663403" cy="2195819"/>
          </a:xfrm>
          <a:prstGeom prst="rect">
            <a:avLst/>
          </a:prstGeom>
        </p:spPr>
      </p:pic>
      <p:pic>
        <p:nvPicPr>
          <p:cNvPr id="8" name="Picture 7" descr="A car parked on the beach&#10;&#10;AI-generated content may be incorrect.">
            <a:extLst>
              <a:ext uri="{FF2B5EF4-FFF2-40B4-BE49-F238E27FC236}">
                <a16:creationId xmlns:a16="http://schemas.microsoft.com/office/drawing/2014/main" id="{0B86835F-D027-2CA2-6A7B-BD484B8289E9}"/>
              </a:ext>
            </a:extLst>
          </p:cNvPr>
          <p:cNvPicPr>
            <a:picLocks noChangeAspect="1"/>
          </p:cNvPicPr>
          <p:nvPr/>
        </p:nvPicPr>
        <p:blipFill>
          <a:blip r:embed="rId3"/>
          <a:stretch>
            <a:fillRect/>
          </a:stretch>
        </p:blipFill>
        <p:spPr>
          <a:xfrm>
            <a:off x="432596" y="3513794"/>
            <a:ext cx="5227539" cy="2319860"/>
          </a:xfrm>
          <a:prstGeom prst="rect">
            <a:avLst/>
          </a:prstGeom>
        </p:spPr>
      </p:pic>
      <p:pic>
        <p:nvPicPr>
          <p:cNvPr id="10" name="Picture 9">
            <a:extLst>
              <a:ext uri="{FF2B5EF4-FFF2-40B4-BE49-F238E27FC236}">
                <a16:creationId xmlns:a16="http://schemas.microsoft.com/office/drawing/2014/main" id="{25A133DE-BD3F-F08F-91E1-10EE6EC40C22}"/>
              </a:ext>
            </a:extLst>
          </p:cNvPr>
          <p:cNvPicPr>
            <a:picLocks noChangeAspect="1"/>
          </p:cNvPicPr>
          <p:nvPr/>
        </p:nvPicPr>
        <p:blipFill>
          <a:blip r:embed="rId4"/>
          <a:stretch>
            <a:fillRect/>
          </a:stretch>
        </p:blipFill>
        <p:spPr>
          <a:xfrm>
            <a:off x="6266784" y="3429000"/>
            <a:ext cx="5087016" cy="2325870"/>
          </a:xfrm>
          <a:prstGeom prst="rect">
            <a:avLst/>
          </a:prstGeom>
        </p:spPr>
      </p:pic>
      <p:sp>
        <p:nvSpPr>
          <p:cNvPr id="11" name="Google Shape;215;p11">
            <a:extLst>
              <a:ext uri="{FF2B5EF4-FFF2-40B4-BE49-F238E27FC236}">
                <a16:creationId xmlns:a16="http://schemas.microsoft.com/office/drawing/2014/main" id="{7F8AD9F5-7057-875A-E844-058F92BF95F5}"/>
              </a:ext>
            </a:extLst>
          </p:cNvPr>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fld id="{5C6A64CA-2458-4BBF-B194-6A98E858D607}" type="datetime1">
              <a:rPr lang="en-US" smtClean="0"/>
              <a:pPr/>
              <a:t>11/29/2025</a:t>
            </a:fld>
            <a:endParaRPr lang="en-US" dirty="0"/>
          </a:p>
        </p:txBody>
      </p:sp>
      <p:pic>
        <p:nvPicPr>
          <p:cNvPr id="6" name="Picture 5" descr="A group of cars parked in a lot&#10;&#10;AI-generated content may be incorrect.">
            <a:extLst>
              <a:ext uri="{FF2B5EF4-FFF2-40B4-BE49-F238E27FC236}">
                <a16:creationId xmlns:a16="http://schemas.microsoft.com/office/drawing/2014/main" id="{9F93338B-94C3-EBDE-5CA5-6BA6AA9EDA5A}"/>
              </a:ext>
            </a:extLst>
          </p:cNvPr>
          <p:cNvPicPr>
            <a:picLocks noChangeAspect="1"/>
          </p:cNvPicPr>
          <p:nvPr/>
        </p:nvPicPr>
        <p:blipFill>
          <a:blip r:embed="rId5"/>
          <a:stretch>
            <a:fillRect/>
          </a:stretch>
        </p:blipFill>
        <p:spPr>
          <a:xfrm>
            <a:off x="6266784" y="1233180"/>
            <a:ext cx="5087016" cy="2111026"/>
          </a:xfrm>
          <a:prstGeom prst="rect">
            <a:avLst/>
          </a:prstGeom>
        </p:spPr>
      </p:pic>
    </p:spTree>
    <p:extLst>
      <p:ext uri="{BB962C8B-B14F-4D97-AF65-F5344CB8AC3E}">
        <p14:creationId xmlns:p14="http://schemas.microsoft.com/office/powerpoint/2010/main" val="37293614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2465DB7-BEB4-5131-4F63-E4DA93E29A5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a:p>
        </p:txBody>
      </p:sp>
    </p:spTree>
    <p:extLst>
      <p:ext uri="{BB962C8B-B14F-4D97-AF65-F5344CB8AC3E}">
        <p14:creationId xmlns:p14="http://schemas.microsoft.com/office/powerpoint/2010/main" val="3430968056"/>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266</TotalTime>
  <Words>1335</Words>
  <Application>Microsoft Office PowerPoint</Application>
  <PresentationFormat>Widescreen</PresentationFormat>
  <Paragraphs>221</Paragraphs>
  <Slides>32</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Arial,Sans-Serif</vt:lpstr>
      <vt:lpstr>Calibri</vt:lpstr>
      <vt:lpstr>Arial</vt:lpstr>
      <vt:lpstr>Poppins</vt:lpstr>
      <vt:lpstr>Office Theme</vt:lpstr>
      <vt:lpstr>DetactaX AI</vt:lpstr>
      <vt:lpstr>Project team: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Results &amp; Metrics:   </vt:lpstr>
      <vt:lpstr>PowerPoint Presentation</vt:lpstr>
      <vt:lpstr>PowerPoint Presentation</vt:lpstr>
      <vt:lpstr>PowerPoint Presentation</vt:lpstr>
      <vt:lpstr>PowerPoint Presentation</vt:lpstr>
      <vt:lpstr>Model Details:</vt:lpstr>
      <vt:lpstr>Summary</vt:lpstr>
      <vt:lpstr>Model Deployment</vt:lpstr>
      <vt:lpstr>Why Deploy?</vt:lpstr>
      <vt:lpstr>Why Azure?</vt:lpstr>
      <vt:lpstr>PowerPoint Presentation</vt:lpstr>
      <vt:lpstr>Web Interface Overview</vt:lpstr>
      <vt:lpstr>Image Classification Module</vt:lpstr>
      <vt:lpstr>Object Detection Module </vt:lpstr>
      <vt:lpstr>Real-Time Detection (RTD)</vt:lpstr>
      <vt:lpstr>Real-Time Detection (RTD)</vt:lpstr>
      <vt:lpstr>Smart Privacy System</vt:lpstr>
      <vt:lpstr>Project Demonstration:</vt:lpstr>
      <vt:lpstr>Technology Stack &amp; Versions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SAMA</dc:creator>
  <cp:lastModifiedBy>Basel M. Mostafa Sayed</cp:lastModifiedBy>
  <cp:revision>172</cp:revision>
  <dcterms:created xsi:type="dcterms:W3CDTF">2024-03-14T10:03:54Z</dcterms:created>
  <dcterms:modified xsi:type="dcterms:W3CDTF">2025-11-29T17:14:56Z</dcterms:modified>
</cp:coreProperties>
</file>